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m4a" ContentType="audio/mp4"/>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17"/>
  </p:notesMasterIdLst>
  <p:sldIdLst>
    <p:sldId id="256" r:id="rId2"/>
    <p:sldId id="282" r:id="rId3"/>
    <p:sldId id="1080" r:id="rId4"/>
    <p:sldId id="1104" r:id="rId5"/>
    <p:sldId id="1105" r:id="rId6"/>
    <p:sldId id="1106" r:id="rId7"/>
    <p:sldId id="1103" r:id="rId8"/>
    <p:sldId id="1108" r:id="rId9"/>
    <p:sldId id="1109" r:id="rId10"/>
    <p:sldId id="1110" r:id="rId11"/>
    <p:sldId id="602" r:id="rId12"/>
    <p:sldId id="273" r:id="rId13"/>
    <p:sldId id="274" r:id="rId14"/>
    <p:sldId id="275" r:id="rId15"/>
    <p:sldId id="276" r:id="rId1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22C3F8C-7C3C-471F-8BFC-C71D47FE74E3}">
          <p14:sldIdLst>
            <p14:sldId id="256"/>
            <p14:sldId id="282"/>
            <p14:sldId id="1080"/>
            <p14:sldId id="1104"/>
            <p14:sldId id="1105"/>
            <p14:sldId id="1106"/>
            <p14:sldId id="1103"/>
            <p14:sldId id="1108"/>
            <p14:sldId id="1109"/>
            <p14:sldId id="1110"/>
            <p14:sldId id="602"/>
            <p14:sldId id="273"/>
            <p14:sldId id="274"/>
            <p14:sldId id="275"/>
            <p14:sldId id="276"/>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99"/>
    <a:srgbClr val="21022F"/>
    <a:srgbClr val="160223"/>
    <a:srgbClr val="2C0346"/>
    <a:srgbClr val="3F003F"/>
    <a:srgbClr val="FFFF99"/>
    <a:srgbClr val="00003F"/>
    <a:srgbClr val="000066"/>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729" autoAdjust="0"/>
    <p:restoredTop sz="96447" autoAdjust="0"/>
  </p:normalViewPr>
  <p:slideViewPr>
    <p:cSldViewPr snapToGrid="0">
      <p:cViewPr varScale="1">
        <p:scale>
          <a:sx n="67" d="100"/>
          <a:sy n="67" d="100"/>
        </p:scale>
        <p:origin x="258" y="66"/>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CD216B2-ACBC-44B0-85F7-759020758E26}" type="datetimeFigureOut">
              <a:rPr lang="en-CA" smtClean="0"/>
              <a:t>2021-03-07</a:t>
            </a:fld>
            <a:endParaRPr lang="en-CA"/>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60ACAB6-06A0-453C-A925-AEEA3DA9F518}" type="slidenum">
              <a:rPr lang="en-CA" smtClean="0"/>
              <a:t>‹#›</a:t>
            </a:fld>
            <a:endParaRPr lang="en-CA"/>
          </a:p>
        </p:txBody>
      </p:sp>
    </p:spTree>
    <p:extLst>
      <p:ext uri="{BB962C8B-B14F-4D97-AF65-F5344CB8AC3E}">
        <p14:creationId xmlns:p14="http://schemas.microsoft.com/office/powerpoint/2010/main" val="20010639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3.JPG"/><Relationship Id="rId1" Type="http://schemas.openxmlformats.org/officeDocument/2006/relationships/slideMaster" Target="../slideMasters/slideMaster1.xml"/><Relationship Id="rId6" Type="http://schemas.microsoft.com/office/2007/relationships/hdphoto" Target="../media/hdphoto1.wdp"/><Relationship Id="rId5" Type="http://schemas.openxmlformats.org/officeDocument/2006/relationships/image" Target="../media/image5.png"/><Relationship Id="rId10" Type="http://schemas.microsoft.com/office/2007/relationships/hdphoto" Target="../media/hdphoto3.wdp"/><Relationship Id="rId4" Type="http://schemas.openxmlformats.org/officeDocument/2006/relationships/image" Target="../media/image2.png"/><Relationship Id="rId9" Type="http://schemas.openxmlformats.org/officeDocument/2006/relationships/image" Target="../media/image7.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635375"/>
            <a:ext cx="7772400" cy="1470025"/>
          </a:xfrm>
        </p:spPr>
        <p:txBody>
          <a:bodyPr/>
          <a:lstStyle>
            <a:lvl1pPr>
              <a:defRPr b="1"/>
            </a:lvl1pPr>
          </a:lstStyle>
          <a:p>
            <a:r>
              <a:rPr lang="en-US"/>
              <a:t>Click to edit Master title style</a:t>
            </a:r>
            <a:endParaRPr lang="en-CA"/>
          </a:p>
        </p:txBody>
      </p:sp>
      <p:sp>
        <p:nvSpPr>
          <p:cNvPr id="11" name="Text Box 14"/>
          <p:cNvSpPr txBox="1">
            <a:spLocks noChangeArrowheads="1"/>
          </p:cNvSpPr>
          <p:nvPr userDrawn="1"/>
        </p:nvSpPr>
        <p:spPr bwMode="auto">
          <a:xfrm>
            <a:off x="2286000" y="641092"/>
            <a:ext cx="6553200" cy="400089"/>
          </a:xfrm>
          <a:prstGeom prst="rect">
            <a:avLst/>
          </a:prstGeom>
          <a:noFill/>
          <a:ln w="9525">
            <a:noFill/>
            <a:miter lim="800000"/>
            <a:headEnd/>
            <a:tailEnd/>
          </a:ln>
          <a:effectLst>
            <a:outerShdw blurRad="50800" dist="25400" dir="2700000" algn="tl" rotWithShape="0">
              <a:prstClr val="black"/>
            </a:outerShdw>
          </a:effectLst>
        </p:spPr>
        <p:txBody>
          <a:bodyPr wrap="square" lIns="91423" tIns="45710" rIns="91423" bIns="45710" anchor="ctr">
            <a:spAutoFit/>
          </a:bodyPr>
          <a:lstStyle/>
          <a:p>
            <a:pPr algn="ctr" fontAlgn="auto">
              <a:spcBef>
                <a:spcPts val="0"/>
              </a:spcBef>
              <a:spcAft>
                <a:spcPts val="0"/>
              </a:spcAft>
              <a:defRPr/>
            </a:pPr>
            <a:r>
              <a:rPr lang="en-US" sz="2000" cap="small" baseline="0" dirty="0" err="1">
                <a:solidFill>
                  <a:schemeClr val="bg1"/>
                </a:solidFill>
                <a:latin typeface="Constantia" panose="02030602050306030303" pitchFamily="18" charset="0"/>
                <a:cs typeface="Arial" pitchFamily="34" charset="0"/>
              </a:rPr>
              <a:t>ece</a:t>
            </a:r>
            <a:r>
              <a:rPr lang="en-US" sz="2000" cap="small" baseline="0" dirty="0">
                <a:solidFill>
                  <a:schemeClr val="bg1"/>
                </a:solidFill>
                <a:latin typeface="Constantia" panose="02030602050306030303" pitchFamily="18" charset="0"/>
                <a:cs typeface="Arial" pitchFamily="34" charset="0"/>
              </a:rPr>
              <a:t> 204</a:t>
            </a:r>
            <a:r>
              <a:rPr lang="en-US" sz="2000" dirty="0">
                <a:solidFill>
                  <a:schemeClr val="bg1"/>
                </a:solidFill>
                <a:latin typeface="Georgia" panose="02040502050405020303" pitchFamily="18" charset="0"/>
                <a:cs typeface="Arial" pitchFamily="34" charset="0"/>
              </a:rPr>
              <a:t> </a:t>
            </a:r>
            <a:r>
              <a:rPr lang="en-US" sz="2000" i="1" dirty="0">
                <a:solidFill>
                  <a:schemeClr val="bg1"/>
                </a:solidFill>
                <a:latin typeface="Georgia" panose="02040502050405020303" pitchFamily="18" charset="0"/>
                <a:cs typeface="Arial" pitchFamily="34" charset="0"/>
              </a:rPr>
              <a:t>Numerical methods</a:t>
            </a:r>
          </a:p>
        </p:txBody>
      </p:sp>
      <p:sp>
        <p:nvSpPr>
          <p:cNvPr id="12" name="Text Box 14"/>
          <p:cNvSpPr txBox="1">
            <a:spLocks noChangeArrowheads="1"/>
          </p:cNvSpPr>
          <p:nvPr userDrawn="1"/>
        </p:nvSpPr>
        <p:spPr bwMode="auto">
          <a:xfrm>
            <a:off x="4724400" y="5758413"/>
            <a:ext cx="3886200" cy="744799"/>
          </a:xfrm>
          <a:prstGeom prst="rect">
            <a:avLst/>
          </a:prstGeom>
          <a:noFill/>
          <a:ln w="9525">
            <a:noFill/>
            <a:miter lim="800000"/>
            <a:headEnd/>
            <a:tailEnd/>
          </a:ln>
          <a:effectLst>
            <a:outerShdw blurRad="50800" dist="25400" dir="2700000" algn="tl" rotWithShape="0">
              <a:prstClr val="black"/>
            </a:outerShdw>
          </a:effectLst>
        </p:spPr>
        <p:txBody>
          <a:bodyPr wrap="square" lIns="91423" tIns="45710" rIns="91423" bIns="45710">
            <a:spAutoFit/>
          </a:bodyPr>
          <a:lstStyle/>
          <a:p>
            <a:pPr defTabSz="457112">
              <a:spcBef>
                <a:spcPct val="20000"/>
              </a:spcBef>
              <a:defRPr/>
            </a:pPr>
            <a:r>
              <a:rPr lang="en-US" sz="1600" b="0" kern="0" dirty="0">
                <a:solidFill>
                  <a:schemeClr val="bg1"/>
                </a:solidFill>
                <a:latin typeface="Georgia" panose="02040502050405020303" pitchFamily="18" charset="0"/>
                <a:ea typeface="ＭＳ Ｐゴシック" charset="-128"/>
                <a:cs typeface="Arial" pitchFamily="34" charset="0"/>
              </a:rPr>
              <a:t>Douglas Wilhelm Harder, LEL, </a:t>
            </a:r>
            <a:r>
              <a:rPr lang="en-US" sz="1600" b="0" kern="0" dirty="0" err="1">
                <a:solidFill>
                  <a:schemeClr val="bg1"/>
                </a:solidFill>
                <a:latin typeface="Georgia" panose="02040502050405020303" pitchFamily="18" charset="0"/>
                <a:ea typeface="ＭＳ Ｐゴシック" charset="-128"/>
                <a:cs typeface="Arial" pitchFamily="34" charset="0"/>
              </a:rPr>
              <a:t>M.Math</a:t>
            </a:r>
            <a:r>
              <a:rPr lang="en-US" sz="1600" b="0" kern="0" dirty="0">
                <a:solidFill>
                  <a:schemeClr val="bg1"/>
                </a:solidFill>
                <a:latin typeface="Georgia" panose="02040502050405020303" pitchFamily="18" charset="0"/>
                <a:ea typeface="ＭＳ Ｐゴシック" charset="-128"/>
                <a:cs typeface="Arial" pitchFamily="34" charset="0"/>
              </a:rPr>
              <a:t>.</a:t>
            </a:r>
          </a:p>
          <a:p>
            <a:pPr defTabSz="457112">
              <a:spcBef>
                <a:spcPct val="20000"/>
              </a:spcBef>
              <a:defRPr/>
            </a:pPr>
            <a:r>
              <a:rPr lang="en-US" sz="1100" kern="0" dirty="0">
                <a:solidFill>
                  <a:schemeClr val="bg1"/>
                </a:solidFill>
                <a:latin typeface="Georgia" panose="02040502050405020303" pitchFamily="18" charset="0"/>
                <a:ea typeface="ＭＳ Ｐゴシック" charset="-128"/>
                <a:cs typeface="Arial" pitchFamily="34" charset="0"/>
              </a:rPr>
              <a:t>dwharder@uwaterloo.ca</a:t>
            </a:r>
          </a:p>
          <a:p>
            <a:pPr defTabSz="457112">
              <a:spcBef>
                <a:spcPct val="20000"/>
              </a:spcBef>
              <a:defRPr/>
            </a:pPr>
            <a:r>
              <a:rPr lang="en-US" sz="1100" kern="0" dirty="0">
                <a:solidFill>
                  <a:schemeClr val="bg1"/>
                </a:solidFill>
                <a:latin typeface="Georgia" panose="02040502050405020303" pitchFamily="18" charset="0"/>
                <a:ea typeface="ＭＳ Ｐゴシック" charset="-128"/>
                <a:cs typeface="Arial" pitchFamily="34" charset="0"/>
              </a:rPr>
              <a:t>dwharder@gmail.com</a:t>
            </a:r>
            <a:endParaRPr lang="en-US" sz="1050" kern="0" dirty="0">
              <a:solidFill>
                <a:schemeClr val="bg1"/>
              </a:solidFill>
              <a:latin typeface="Georgia" panose="02040502050405020303" pitchFamily="18" charset="0"/>
              <a:ea typeface="ＭＳ Ｐゴシック" charset="-128"/>
              <a:cs typeface="Arial" pitchFamily="34" charset="0"/>
            </a:endParaRPr>
          </a:p>
        </p:txBody>
      </p:sp>
      <p:pic>
        <p:nvPicPr>
          <p:cNvPr id="13"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251520" y="6257914"/>
            <a:ext cx="1272512" cy="411446"/>
          </a:xfrm>
          <a:prstGeom prst="rect">
            <a:avLst/>
          </a:prstGeom>
          <a:noFill/>
          <a:ln w="9525">
            <a:noFill/>
            <a:miter lim="800000"/>
            <a:headEnd/>
            <a:tailEnd/>
          </a:ln>
        </p:spPr>
      </p:pic>
      <p:pic>
        <p:nvPicPr>
          <p:cNvPr id="14"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6511" y="-35696"/>
            <a:ext cx="2699345"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8" name="Picture 2" descr="C:\Users\Douglas\Desktop\mcpl.png"/>
          <p:cNvPicPr>
            <a:picLocks noChangeAspect="1" noChangeArrowheads="1"/>
          </p:cNvPicPr>
          <p:nvPr userDrawn="1"/>
        </p:nvPicPr>
        <p:blipFill>
          <a:blip r:embed="rId5" cstate="print">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7629728" y="6089233"/>
            <a:ext cx="304800" cy="298449"/>
          </a:xfrm>
          <a:prstGeom prst="rect">
            <a:avLst/>
          </a:prstGeom>
          <a:noFill/>
          <a:extLst>
            <a:ext uri="{909E8E84-426E-40DD-AFC4-6F175D3DCCD1}">
              <a14:hiddenFill xmlns:a14="http://schemas.microsoft.com/office/drawing/2010/main">
                <a:solidFill>
                  <a:srgbClr val="FFFFFF"/>
                </a:solidFill>
              </a14:hiddenFill>
            </a:ext>
          </a:extLst>
        </p:spPr>
      </p:pic>
      <p:pic>
        <p:nvPicPr>
          <p:cNvPr id="14339" name="Picture 3" descr="C:\Users\Douglas\Desktop\linc.gif"/>
          <p:cNvPicPr>
            <a:picLocks noChangeAspect="1" noChangeArrowheads="1"/>
          </p:cNvPicPr>
          <p:nvPr userDrawn="1"/>
        </p:nvPicPr>
        <p:blipFill>
          <a:blip r:embed="rId7" cstate="print">
            <a:extLst>
              <a:ext uri="{BEBA8EAE-BF5A-486C-A8C5-ECC9F3942E4B}">
                <a14:imgProps xmlns:a14="http://schemas.microsoft.com/office/drawing/2010/main">
                  <a14:imgLayer r:embed="rId8">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137220" y="5410200"/>
            <a:ext cx="274922" cy="353348"/>
          </a:xfrm>
          <a:prstGeom prst="rect">
            <a:avLst/>
          </a:prstGeom>
          <a:noFill/>
          <a:extLst>
            <a:ext uri="{909E8E84-426E-40DD-AFC4-6F175D3DCCD1}">
              <a14:hiddenFill xmlns:a14="http://schemas.microsoft.com/office/drawing/2010/main">
                <a:solidFill>
                  <a:srgbClr val="FFFFFF"/>
                </a:solidFill>
              </a14:hiddenFill>
            </a:ext>
          </a:extLst>
        </p:spPr>
      </p:pic>
      <p:pic>
        <p:nvPicPr>
          <p:cNvPr id="14341" name="Picture 5" descr="C:\Users\Douglas\Desktop\Intelligence_Branch_(Canadian_Forces)_badge.png"/>
          <p:cNvPicPr>
            <a:picLocks noChangeAspect="1" noChangeArrowheads="1"/>
          </p:cNvPicPr>
          <p:nvPr userDrawn="1"/>
        </p:nvPicPr>
        <p:blipFill>
          <a:blip r:embed="rId9" cstate="print">
            <a:extLst>
              <a:ext uri="{BEBA8EAE-BF5A-486C-A8C5-ECC9F3942E4B}">
                <a14:imgProps xmlns:a14="http://schemas.microsoft.com/office/drawing/2010/main">
                  <a14:imgLayer r:embed="rId10">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2662834" y="380301"/>
            <a:ext cx="271006" cy="3489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2671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Footer Placeholder 4"/>
          <p:cNvSpPr>
            <a:spLocks noGrp="1"/>
          </p:cNvSpPr>
          <p:nvPr>
            <p:ph type="ftr" sz="quarter" idx="11"/>
          </p:nvPr>
        </p:nvSpPr>
        <p:spPr/>
        <p:txBody>
          <a:bodyPr/>
          <a:lstStyle/>
          <a:p>
            <a:r>
              <a:rPr lang="en-US"/>
              <a:t>Approximating solutions to analytic equations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245290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Footer Placeholder 4"/>
          <p:cNvSpPr>
            <a:spLocks noGrp="1"/>
          </p:cNvSpPr>
          <p:nvPr>
            <p:ph type="ftr" sz="quarter" idx="11"/>
          </p:nvPr>
        </p:nvSpPr>
        <p:spPr/>
        <p:txBody>
          <a:bodyPr/>
          <a:lstStyle/>
          <a:p>
            <a:r>
              <a:rPr lang="en-US"/>
              <a:t>Approximating solutions to analytic equations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38854861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mbria" panose="02040503050406030204" pitchFamily="18" charset="0"/>
                <a:ea typeface="Cambria" panose="02040503050406030204" pitchFamily="18" charset="0"/>
              </a:defRPr>
            </a:lvl1pPr>
          </a:lstStyle>
          <a:p>
            <a:r>
              <a:rPr lang="en-US" dirty="0"/>
              <a:t>Click to edit Master title style</a:t>
            </a:r>
            <a:endParaRPr lang="en-CA" dirty="0"/>
          </a:p>
        </p:txBody>
      </p:sp>
      <p:sp>
        <p:nvSpPr>
          <p:cNvPr id="3" name="Content Placeholder 2"/>
          <p:cNvSpPr>
            <a:spLocks noGrp="1"/>
          </p:cNvSpPr>
          <p:nvPr>
            <p:ph idx="1"/>
          </p:nvPr>
        </p:nvSpPr>
        <p:spPr/>
        <p:txBody>
          <a:bodyPr/>
          <a:lstStyle>
            <a:lvl1pPr algn="l">
              <a:defRPr>
                <a:latin typeface="Cambria" panose="02040503050406030204" pitchFamily="18" charset="0"/>
                <a:ea typeface="Cambria" panose="02040503050406030204" pitchFamily="18" charset="0"/>
              </a:defRPr>
            </a:lvl1pPr>
            <a:lvl2pPr algn="l">
              <a:defRPr>
                <a:latin typeface="Cambria" panose="02040503050406030204" pitchFamily="18" charset="0"/>
                <a:ea typeface="Cambria" panose="02040503050406030204" pitchFamily="18" charset="0"/>
              </a:defRPr>
            </a:lvl2pPr>
            <a:lvl3pPr algn="l">
              <a:defRPr>
                <a:latin typeface="Cambria" panose="02040503050406030204" pitchFamily="18" charset="0"/>
                <a:ea typeface="Cambria" panose="02040503050406030204" pitchFamily="18" charset="0"/>
              </a:defRPr>
            </a:lvl3pPr>
            <a:lvl4pPr algn="l">
              <a:defRPr>
                <a:latin typeface="Cambria" panose="02040503050406030204" pitchFamily="18" charset="0"/>
                <a:ea typeface="Cambria" panose="02040503050406030204" pitchFamily="18" charset="0"/>
              </a:defRPr>
            </a:lvl4pPr>
            <a:lvl5pPr algn="l">
              <a:defRPr>
                <a:latin typeface="Cambria" panose="02040503050406030204" pitchFamily="18" charset="0"/>
                <a:ea typeface="Cambria" panose="020405030504060302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5" name="Footer Placeholder 4"/>
          <p:cNvSpPr>
            <a:spLocks noGrp="1"/>
          </p:cNvSpPr>
          <p:nvPr>
            <p:ph type="ftr" sz="quarter" idx="11"/>
          </p:nvPr>
        </p:nvSpPr>
        <p:spPr/>
        <p:txBody>
          <a:bodyPr/>
          <a:lstStyle>
            <a:lvl1pPr>
              <a:defRPr>
                <a:latin typeface="Cambria" panose="02040503050406030204" pitchFamily="18" charset="0"/>
                <a:ea typeface="Cambria" panose="02040503050406030204" pitchFamily="18" charset="0"/>
              </a:defRPr>
            </a:lvl1pPr>
          </a:lstStyle>
          <a:p>
            <a:r>
              <a:rPr lang="en-US"/>
              <a:t>Approximating solutions to analytic equations</a:t>
            </a:r>
            <a:endParaRPr lang="en-CA" dirty="0"/>
          </a:p>
        </p:txBody>
      </p:sp>
      <p:sp>
        <p:nvSpPr>
          <p:cNvPr id="6" name="Slide Number Placeholder 5"/>
          <p:cNvSpPr>
            <a:spLocks noGrp="1"/>
          </p:cNvSpPr>
          <p:nvPr>
            <p:ph type="sldNum" sz="quarter" idx="12"/>
          </p:nvPr>
        </p:nvSpPr>
        <p:spPr>
          <a:xfrm>
            <a:off x="7239000" y="6356350"/>
            <a:ext cx="1066800" cy="365125"/>
          </a:xfrm>
        </p:spPr>
        <p:txBody>
          <a:bodyPr/>
          <a:lstStyle>
            <a:lvl1pPr>
              <a:defRPr>
                <a:latin typeface="Bookman Old Style" panose="02050604050505020204" pitchFamily="18" charset="0"/>
              </a:defRPr>
            </a:lvl1pPr>
          </a:lstStyle>
          <a:p>
            <a:fld id="{42EF6DC8-DA9C-4533-8A40-BB00A2545AF8}" type="slidenum">
              <a:rPr lang="en-CA" smtClean="0"/>
              <a:pPr/>
              <a:t>‹#›</a:t>
            </a:fld>
            <a:endParaRPr lang="en-CA"/>
          </a:p>
        </p:txBody>
      </p:sp>
    </p:spTree>
    <p:extLst>
      <p:ext uri="{BB962C8B-B14F-4D97-AF65-F5344CB8AC3E}">
        <p14:creationId xmlns:p14="http://schemas.microsoft.com/office/powerpoint/2010/main" val="35492794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a:t>Click to edit Master title style</a:t>
            </a:r>
            <a:endParaRPr lang="en-CA"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rgbClr val="FFFF99"/>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r>
              <a:rPr lang="en-US"/>
              <a:t>Approximating solutions to analytic equations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5028797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200"/>
            </a:lvl1pPr>
            <a:lvl2pPr>
              <a:defRPr sz="2100"/>
            </a:lvl2pPr>
            <a:lvl3pPr>
              <a:defRPr sz="2000"/>
            </a:lvl3pPr>
            <a:lvl4pPr>
              <a:defRPr sz="19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Content Placeholder 3"/>
          <p:cNvSpPr>
            <a:spLocks noGrp="1"/>
          </p:cNvSpPr>
          <p:nvPr>
            <p:ph sz="half" idx="2"/>
          </p:nvPr>
        </p:nvSpPr>
        <p:spPr>
          <a:xfrm>
            <a:off x="4648200" y="1600200"/>
            <a:ext cx="4038600" cy="4525963"/>
          </a:xfrm>
        </p:spPr>
        <p:txBody>
          <a:bodyPr/>
          <a:lstStyle>
            <a:lvl1pPr>
              <a:defRPr sz="2200"/>
            </a:lvl1pPr>
            <a:lvl2pPr>
              <a:defRPr sz="2100"/>
            </a:lvl2pPr>
            <a:lvl3pPr>
              <a:defRPr sz="2000"/>
            </a:lvl3pPr>
            <a:lvl4pPr>
              <a:defRPr sz="19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6" name="Footer Placeholder 5"/>
          <p:cNvSpPr>
            <a:spLocks noGrp="1"/>
          </p:cNvSpPr>
          <p:nvPr>
            <p:ph type="ftr" sz="quarter" idx="11"/>
          </p:nvPr>
        </p:nvSpPr>
        <p:spPr/>
        <p:txBody>
          <a:bodyPr/>
          <a:lstStyle/>
          <a:p>
            <a:r>
              <a:rPr lang="en-US"/>
              <a:t>Approximating solutions to analytic equations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9841951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8" name="Footer Placeholder 7"/>
          <p:cNvSpPr>
            <a:spLocks noGrp="1"/>
          </p:cNvSpPr>
          <p:nvPr>
            <p:ph type="ftr" sz="quarter" idx="11"/>
          </p:nvPr>
        </p:nvSpPr>
        <p:spPr/>
        <p:txBody>
          <a:bodyPr/>
          <a:lstStyle/>
          <a:p>
            <a:r>
              <a:rPr lang="en-US"/>
              <a:t>Approximating solutions to analytic equations</a:t>
            </a:r>
            <a:endParaRPr lang="en-CA"/>
          </a:p>
        </p:txBody>
      </p:sp>
      <p:sp>
        <p:nvSpPr>
          <p:cNvPr id="9" name="Slide Number Placeholder 8"/>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40194960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4" name="Footer Placeholder 3"/>
          <p:cNvSpPr>
            <a:spLocks noGrp="1"/>
          </p:cNvSpPr>
          <p:nvPr>
            <p:ph type="ftr" sz="quarter" idx="11"/>
          </p:nvPr>
        </p:nvSpPr>
        <p:spPr/>
        <p:txBody>
          <a:bodyPr/>
          <a:lstStyle/>
          <a:p>
            <a:r>
              <a:rPr lang="en-US"/>
              <a:t>Approximating solutions to analytic equations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2452596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t>Approximating solutions to analytic equations</a:t>
            </a:r>
            <a:endParaRPr lang="en-CA"/>
          </a:p>
        </p:txBody>
      </p:sp>
      <p:sp>
        <p:nvSpPr>
          <p:cNvPr id="4" name="Slide Number Placeholder 3"/>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9197145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Approximating solutions to analytic equations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1872226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Approximating solutions to analytic equations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9445017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endParaRPr lang="en-CA"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5" name="Footer Placeholder 4"/>
          <p:cNvSpPr>
            <a:spLocks noGrp="1"/>
          </p:cNvSpPr>
          <p:nvPr>
            <p:ph type="ftr" sz="quarter" idx="3"/>
          </p:nvPr>
        </p:nvSpPr>
        <p:spPr>
          <a:xfrm>
            <a:off x="1952091" y="76200"/>
            <a:ext cx="6353710" cy="365125"/>
          </a:xfrm>
          <a:prstGeom prst="rect">
            <a:avLst/>
          </a:prstGeom>
        </p:spPr>
        <p:txBody>
          <a:bodyPr vert="horz" lIns="91440" tIns="45720" rIns="91440" bIns="45720" rtlCol="0" anchor="ctr"/>
          <a:lstStyle>
            <a:lvl1pPr algn="r">
              <a:defRPr sz="1600" b="0">
                <a:solidFill>
                  <a:schemeClr val="bg1"/>
                </a:solidFill>
                <a:latin typeface="Times New Roman" panose="02020603050405020304" pitchFamily="18" charset="0"/>
                <a:cs typeface="Times New Roman" panose="02020603050405020304" pitchFamily="18" charset="0"/>
              </a:defRPr>
            </a:lvl1pPr>
          </a:lstStyle>
          <a:p>
            <a:r>
              <a:rPr lang="en-US"/>
              <a:t>Approximating solutions to analytic equations</a:t>
            </a:r>
            <a:endParaRPr lang="en-CA" dirty="0"/>
          </a:p>
        </p:txBody>
      </p:sp>
      <p:sp>
        <p:nvSpPr>
          <p:cNvPr id="6" name="Slide Number Placeholder 5"/>
          <p:cNvSpPr>
            <a:spLocks noGrp="1"/>
          </p:cNvSpPr>
          <p:nvPr>
            <p:ph type="sldNum" sz="quarter" idx="4"/>
          </p:nvPr>
        </p:nvSpPr>
        <p:spPr>
          <a:xfrm>
            <a:off x="7620000" y="6356350"/>
            <a:ext cx="1066800" cy="365125"/>
          </a:xfrm>
          <a:prstGeom prst="rect">
            <a:avLst/>
          </a:prstGeom>
        </p:spPr>
        <p:txBody>
          <a:bodyPr vert="horz" lIns="91440" tIns="45720" rIns="91440" bIns="45720" rtlCol="0" anchor="ctr"/>
          <a:lstStyle>
            <a:lvl1pPr algn="r">
              <a:defRPr sz="1200" b="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a:lstStyle>
          <a:p>
            <a:fld id="{42EF6DC8-DA9C-4533-8A40-BB00A2545AF8}" type="slidenum">
              <a:rPr lang="en-CA" smtClean="0"/>
              <a:pPr/>
              <a:t>‹#›</a:t>
            </a:fld>
            <a:endParaRPr lang="en-CA"/>
          </a:p>
        </p:txBody>
      </p:sp>
      <p:pic>
        <p:nvPicPr>
          <p:cNvPr id="7" name="Picture 3"/>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r="75223"/>
          <a:stretch/>
        </p:blipFill>
        <p:spPr bwMode="auto">
          <a:xfrm>
            <a:off x="-36511" y="-27384"/>
            <a:ext cx="668809"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914225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defTabSz="914400" rtl="0" eaLnBrk="1" latinLnBrk="0" hangingPunct="1">
        <a:spcBef>
          <a:spcPct val="0"/>
        </a:spcBef>
        <a:buNone/>
        <a:defRPr sz="32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p:titleStyle>
    <p:bodyStyle>
      <a:lvl1pPr marL="342900" indent="-342900" algn="l" defTabSz="914400" rtl="0" eaLnBrk="1" latinLnBrk="0" hangingPunct="1">
        <a:spcBef>
          <a:spcPct val="20000"/>
        </a:spcBef>
        <a:buFont typeface="Arial" panose="020B0604020202020204" pitchFamily="34" charset="0"/>
        <a:buChar char="•"/>
        <a:defRPr sz="22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a:lvl2pPr marL="742950" indent="-285750" algn="l" defTabSz="914400" rtl="0" eaLnBrk="1" latinLnBrk="0" hangingPunct="1">
        <a:spcBef>
          <a:spcPct val="20000"/>
        </a:spcBef>
        <a:buFont typeface="Arial" panose="020B0604020202020204" pitchFamily="34" charset="0"/>
        <a:buChar char="–"/>
        <a:defRPr sz="21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2pPr>
      <a:lvl3pPr marL="1143000" indent="-228600" algn="l" defTabSz="914400" rtl="0" eaLnBrk="1" latinLnBrk="0" hangingPunct="1">
        <a:spcBef>
          <a:spcPct val="20000"/>
        </a:spcBef>
        <a:buFont typeface="Arial" panose="020B0604020202020204" pitchFamily="34" charset="0"/>
        <a:buChar char="•"/>
        <a:defRPr sz="20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3pPr>
      <a:lvl4pPr marL="1600200" indent="-228600" algn="l" defTabSz="914400" rtl="0" eaLnBrk="1" latinLnBrk="0" hangingPunct="1">
        <a:spcBef>
          <a:spcPct val="20000"/>
        </a:spcBef>
        <a:buFont typeface="Arial" panose="020B0604020202020204" pitchFamily="34" charset="0"/>
        <a:buChar char="–"/>
        <a:defRPr sz="19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4pPr>
      <a:lvl5pPr marL="2057400" indent="-228600" algn="l" defTabSz="914400" rtl="0" eaLnBrk="1" latinLnBrk="0" hangingPunct="1">
        <a:spcBef>
          <a:spcPct val="20000"/>
        </a:spcBef>
        <a:buFont typeface="Arial" panose="020B0604020202020204" pitchFamily="34" charset="0"/>
        <a:buChar char="»"/>
        <a:defRPr sz="18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audio" Target="../media/media10.m4a"/><Relationship Id="rId2" Type="http://schemas.microsoft.com/office/2007/relationships/media" Target="../media/media10.m4a"/><Relationship Id="rId1" Type="http://schemas.openxmlformats.org/officeDocument/2006/relationships/tags" Target="../tags/tag8.xml"/><Relationship Id="rId6" Type="http://schemas.openxmlformats.org/officeDocument/2006/relationships/image" Target="../media/image8.png"/><Relationship Id="rId5" Type="http://schemas.openxmlformats.org/officeDocument/2006/relationships/image" Target="../media/image22.png"/><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audio" Target="../media/media11.m4a"/><Relationship Id="rId2" Type="http://schemas.microsoft.com/office/2007/relationships/media" Target="../media/media11.m4a"/><Relationship Id="rId1" Type="http://schemas.openxmlformats.org/officeDocument/2006/relationships/tags" Target="../tags/tag9.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2" Type="http://schemas.microsoft.com/office/2007/relationships/media" Target="../media/media3.m4a"/><Relationship Id="rId1" Type="http://schemas.openxmlformats.org/officeDocument/2006/relationships/tags" Target="../tags/tag1.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0.wmf"/><Relationship Id="rId13" Type="http://schemas.openxmlformats.org/officeDocument/2006/relationships/oleObject" Target="../embeddings/oleObject5.bin"/><Relationship Id="rId3" Type="http://schemas.openxmlformats.org/officeDocument/2006/relationships/audio" Target="../media/media4.m4a"/><Relationship Id="rId7" Type="http://schemas.openxmlformats.org/officeDocument/2006/relationships/oleObject" Target="../embeddings/oleObject2.bin"/><Relationship Id="rId12" Type="http://schemas.openxmlformats.org/officeDocument/2006/relationships/image" Target="../media/image12.wmf"/><Relationship Id="rId2" Type="http://schemas.microsoft.com/office/2007/relationships/media" Target="../media/media4.m4a"/><Relationship Id="rId1" Type="http://schemas.openxmlformats.org/officeDocument/2006/relationships/tags" Target="../tags/tag2.xml"/><Relationship Id="rId6" Type="http://schemas.openxmlformats.org/officeDocument/2006/relationships/image" Target="../media/image9.wmf"/><Relationship Id="rId11" Type="http://schemas.openxmlformats.org/officeDocument/2006/relationships/oleObject" Target="../embeddings/oleObject4.bin"/><Relationship Id="rId5" Type="http://schemas.openxmlformats.org/officeDocument/2006/relationships/oleObject" Target="../embeddings/oleObject1.bin"/><Relationship Id="rId15" Type="http://schemas.openxmlformats.org/officeDocument/2006/relationships/image" Target="../media/image8.png"/><Relationship Id="rId10" Type="http://schemas.openxmlformats.org/officeDocument/2006/relationships/image" Target="../media/image11.wmf"/><Relationship Id="rId4" Type="http://schemas.openxmlformats.org/officeDocument/2006/relationships/slideLayout" Target="../slideLayouts/slideLayout2.xml"/><Relationship Id="rId9" Type="http://schemas.openxmlformats.org/officeDocument/2006/relationships/oleObject" Target="../embeddings/oleObject3.bin"/><Relationship Id="rId14" Type="http://schemas.openxmlformats.org/officeDocument/2006/relationships/image" Target="../media/image13.wmf"/></Relationships>
</file>

<file path=ppt/slides/_rels/slide5.xml.rels><?xml version="1.0" encoding="UTF-8" standalone="yes"?>
<Relationships xmlns="http://schemas.openxmlformats.org/package/2006/relationships"><Relationship Id="rId8" Type="http://schemas.openxmlformats.org/officeDocument/2006/relationships/image" Target="../media/image15.wmf"/><Relationship Id="rId3" Type="http://schemas.openxmlformats.org/officeDocument/2006/relationships/audio" Target="../media/media5.m4a"/><Relationship Id="rId7" Type="http://schemas.openxmlformats.org/officeDocument/2006/relationships/oleObject" Target="../embeddings/oleObject7.bin"/><Relationship Id="rId2" Type="http://schemas.microsoft.com/office/2007/relationships/media" Target="../media/media5.m4a"/><Relationship Id="rId1" Type="http://schemas.openxmlformats.org/officeDocument/2006/relationships/tags" Target="../tags/tag3.xml"/><Relationship Id="rId6" Type="http://schemas.openxmlformats.org/officeDocument/2006/relationships/image" Target="../media/image14.wmf"/><Relationship Id="rId11" Type="http://schemas.openxmlformats.org/officeDocument/2006/relationships/image" Target="../media/image8.png"/><Relationship Id="rId5" Type="http://schemas.openxmlformats.org/officeDocument/2006/relationships/oleObject" Target="../embeddings/oleObject6.bin"/><Relationship Id="rId10" Type="http://schemas.openxmlformats.org/officeDocument/2006/relationships/image" Target="../media/image16.wmf"/><Relationship Id="rId4" Type="http://schemas.openxmlformats.org/officeDocument/2006/relationships/slideLayout" Target="../slideLayouts/slideLayout2.xml"/><Relationship Id="rId9" Type="http://schemas.openxmlformats.org/officeDocument/2006/relationships/oleObject" Target="../embeddings/oleObject8.bin"/></Relationships>
</file>

<file path=ppt/slides/_rels/slide6.xml.rels><?xml version="1.0" encoding="UTF-8" standalone="yes"?>
<Relationships xmlns="http://schemas.openxmlformats.org/package/2006/relationships"><Relationship Id="rId8" Type="http://schemas.openxmlformats.org/officeDocument/2006/relationships/image" Target="../media/image18.wmf"/><Relationship Id="rId13" Type="http://schemas.openxmlformats.org/officeDocument/2006/relationships/image" Target="../media/image8.png"/><Relationship Id="rId3" Type="http://schemas.openxmlformats.org/officeDocument/2006/relationships/audio" Target="../media/media6.m4a"/><Relationship Id="rId7" Type="http://schemas.openxmlformats.org/officeDocument/2006/relationships/oleObject" Target="../embeddings/oleObject10.bin"/><Relationship Id="rId12" Type="http://schemas.openxmlformats.org/officeDocument/2006/relationships/image" Target="../media/image20.wmf"/><Relationship Id="rId2" Type="http://schemas.microsoft.com/office/2007/relationships/media" Target="../media/media6.m4a"/><Relationship Id="rId1" Type="http://schemas.openxmlformats.org/officeDocument/2006/relationships/tags" Target="../tags/tag4.xml"/><Relationship Id="rId6" Type="http://schemas.openxmlformats.org/officeDocument/2006/relationships/image" Target="../media/image17.wmf"/><Relationship Id="rId11" Type="http://schemas.openxmlformats.org/officeDocument/2006/relationships/oleObject" Target="../embeddings/oleObject12.bin"/><Relationship Id="rId5" Type="http://schemas.openxmlformats.org/officeDocument/2006/relationships/oleObject" Target="../embeddings/oleObject9.bin"/><Relationship Id="rId10" Type="http://schemas.openxmlformats.org/officeDocument/2006/relationships/image" Target="../media/image19.wmf"/><Relationship Id="rId4" Type="http://schemas.openxmlformats.org/officeDocument/2006/relationships/slideLayout" Target="../slideLayouts/slideLayout2.xml"/><Relationship Id="rId9" Type="http://schemas.openxmlformats.org/officeDocument/2006/relationships/oleObject" Target="../embeddings/oleObject11.bin"/></Relationships>
</file>

<file path=ppt/slides/_rels/slide7.xml.rels><?xml version="1.0" encoding="UTF-8" standalone="yes"?>
<Relationships xmlns="http://schemas.openxmlformats.org/package/2006/relationships"><Relationship Id="rId3" Type="http://schemas.openxmlformats.org/officeDocument/2006/relationships/audio" Target="../media/media7.m4a"/><Relationship Id="rId2" Type="http://schemas.microsoft.com/office/2007/relationships/media" Target="../media/media7.m4a"/><Relationship Id="rId1" Type="http://schemas.openxmlformats.org/officeDocument/2006/relationships/tags" Target="../tags/tag5.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audio" Target="../media/media8.m4a"/><Relationship Id="rId2" Type="http://schemas.microsoft.com/office/2007/relationships/media" Target="../media/media8.m4a"/><Relationship Id="rId1" Type="http://schemas.openxmlformats.org/officeDocument/2006/relationships/tags" Target="../tags/tag6.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audio" Target="../media/media9.m4a"/><Relationship Id="rId2" Type="http://schemas.microsoft.com/office/2007/relationships/media" Target="../media/media9.m4a"/><Relationship Id="rId1" Type="http://schemas.openxmlformats.org/officeDocument/2006/relationships/tags" Target="../tags/tag7.xml"/><Relationship Id="rId6" Type="http://schemas.openxmlformats.org/officeDocument/2006/relationships/image" Target="../media/image8.png"/><Relationship Id="rId5" Type="http://schemas.openxmlformats.org/officeDocument/2006/relationships/image" Target="../media/image21.png"/><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Approximating the solution</a:t>
            </a:r>
            <a:br>
              <a:rPr lang="en-US" dirty="0"/>
            </a:br>
            <a:r>
              <a:rPr lang="en-US" dirty="0"/>
              <a:t>to analytic equations</a:t>
            </a:r>
            <a:endParaRPr lang="en-CA" dirty="0"/>
          </a:p>
        </p:txBody>
      </p:sp>
      <p:sp>
        <p:nvSpPr>
          <p:cNvPr id="3" name="AutoShape 5" descr="File:L&amp;W Regt Badge.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5" name="AutoShape 8" descr="https://army.ca/inf/linc.gif"/>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6" name="AutoShape 10" descr="https://army.ca/inf/linc.gif"/>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8" name="Audio 7">
            <a:hlinkClick r:id="" action="ppaction://media"/>
            <a:extLst>
              <a:ext uri="{FF2B5EF4-FFF2-40B4-BE49-F238E27FC236}">
                <a16:creationId xmlns:a16="http://schemas.microsoft.com/office/drawing/2014/main" id="{12B0C889-830D-4E18-947B-6BD81F69886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56847970"/>
      </p:ext>
    </p:extLst>
  </p:cSld>
  <p:clrMapOvr>
    <a:masterClrMapping/>
  </p:clrMapOvr>
  <mc:AlternateContent xmlns:mc="http://schemas.openxmlformats.org/markup-compatibility/2006">
    <mc:Choice xmlns:p14="http://schemas.microsoft.com/office/powerpoint/2010/main" Requires="p14">
      <p:transition spd="slow" p14:dur="2000" advTm="10760"/>
    </mc:Choice>
    <mc:Fallback>
      <p:transition spd="slow" advTm="107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Approach</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a:xfrm>
            <a:off x="457199" y="1600200"/>
            <a:ext cx="8460297" cy="4525963"/>
          </a:xfrm>
        </p:spPr>
        <p:txBody>
          <a:bodyPr>
            <a:noAutofit/>
          </a:bodyPr>
          <a:lstStyle/>
          <a:p>
            <a:r>
              <a:rPr lang="en-US" dirty="0"/>
              <a:t>In finding a function of one two variables </a:t>
            </a:r>
            <a:r>
              <a:rPr lang="en-US" i="1" dirty="0">
                <a:latin typeface="Times New Roman" panose="02020603050405020304" pitchFamily="18" charset="0"/>
              </a:rPr>
              <a:t>u</a:t>
            </a:r>
            <a:r>
              <a:rPr lang="en-US" dirty="0">
                <a:latin typeface="Times New Roman" panose="02020603050405020304" pitchFamily="18" charset="0"/>
              </a:rPr>
              <a:t>(</a:t>
            </a:r>
            <a:r>
              <a:rPr lang="en-US" i="1" dirty="0">
                <a:latin typeface="Times New Roman" panose="02020603050405020304" pitchFamily="18" charset="0"/>
              </a:rPr>
              <a:t>t</a:t>
            </a:r>
            <a:r>
              <a:rPr lang="en-US" dirty="0">
                <a:latin typeface="Times New Roman" panose="02020603050405020304" pitchFamily="18" charset="0"/>
              </a:rPr>
              <a:t>, </a:t>
            </a:r>
            <a:r>
              <a:rPr lang="en-US" i="1" dirty="0">
                <a:latin typeface="Times New Roman" panose="02020603050405020304" pitchFamily="18" charset="0"/>
              </a:rPr>
              <a:t>x</a:t>
            </a:r>
            <a:r>
              <a:rPr lang="en-US" dirty="0">
                <a:latin typeface="Times New Roman" panose="02020603050405020304" pitchFamily="18" charset="0"/>
              </a:rPr>
              <a:t>)</a:t>
            </a:r>
            <a:r>
              <a:rPr lang="en-US" dirty="0"/>
              <a:t>,</a:t>
            </a:r>
            <a:br>
              <a:rPr lang="en-US" dirty="0"/>
            </a:br>
            <a:r>
              <a:rPr lang="en-US" dirty="0"/>
              <a:t>	we will approximate the function at points </a:t>
            </a:r>
            <a:r>
              <a:rPr lang="en-US" dirty="0">
                <a:latin typeface="Times New Roman" panose="02020603050405020304" pitchFamily="18" charset="0"/>
              </a:rPr>
              <a:t>(</a:t>
            </a:r>
            <a:r>
              <a:rPr lang="en-US" i="1" dirty="0">
                <a:latin typeface="Times New Roman" panose="02020603050405020304" pitchFamily="18" charset="0"/>
              </a:rPr>
              <a:t>t</a:t>
            </a:r>
            <a:r>
              <a:rPr lang="en-US" i="1" baseline="-25000" dirty="0">
                <a:latin typeface="Times New Roman" panose="02020603050405020304" pitchFamily="18" charset="0"/>
              </a:rPr>
              <a:t>ℓ</a:t>
            </a:r>
            <a:r>
              <a:rPr lang="en-US" dirty="0">
                <a:latin typeface="Times New Roman" panose="02020603050405020304" pitchFamily="18" charset="0"/>
              </a:rPr>
              <a:t>, </a:t>
            </a:r>
            <a:r>
              <a:rPr lang="en-US" i="1" dirty="0" err="1">
                <a:latin typeface="Times New Roman" panose="02020603050405020304" pitchFamily="18" charset="0"/>
              </a:rPr>
              <a:t>x</a:t>
            </a:r>
            <a:r>
              <a:rPr lang="en-US" i="1" baseline="-25000" dirty="0" err="1">
                <a:latin typeface="Times New Roman" panose="02020603050405020304" pitchFamily="18" charset="0"/>
              </a:rPr>
              <a:t>k</a:t>
            </a:r>
            <a:r>
              <a:rPr lang="en-US" dirty="0">
                <a:latin typeface="Times New Roman" panose="02020603050405020304" pitchFamily="18" charset="0"/>
              </a:rPr>
              <a:t>)</a:t>
            </a:r>
            <a:r>
              <a:rPr lang="en-US" i="1" dirty="0"/>
              <a:t> </a:t>
            </a:r>
            <a:r>
              <a:rPr lang="en-US" dirty="0"/>
              <a:t>and </a:t>
            </a:r>
            <a:br>
              <a:rPr lang="en-US" dirty="0"/>
            </a:br>
            <a:r>
              <a:rPr lang="en-US" dirty="0"/>
              <a:t>	find approximations </a:t>
            </a:r>
            <a:r>
              <a:rPr lang="en-US" i="1" dirty="0">
                <a:latin typeface="Times New Roman" panose="02020603050405020304" pitchFamily="18" charset="0"/>
              </a:rPr>
              <a:t>u</a:t>
            </a:r>
            <a:r>
              <a:rPr lang="en-US" i="1" baseline="-25000" dirty="0">
                <a:latin typeface="Times New Roman" panose="02020603050405020304" pitchFamily="18" charset="0"/>
              </a:rPr>
              <a:t>ℓ</a:t>
            </a:r>
            <a:r>
              <a:rPr lang="en-US" dirty="0">
                <a:latin typeface="Times New Roman" panose="02020603050405020304" pitchFamily="18" charset="0"/>
              </a:rPr>
              <a:t>,</a:t>
            </a:r>
            <a:r>
              <a:rPr lang="en-US" i="1" baseline="-25000" dirty="0">
                <a:latin typeface="Times New Roman" panose="02020603050405020304" pitchFamily="18" charset="0"/>
              </a:rPr>
              <a:t>k</a:t>
            </a:r>
            <a:r>
              <a:rPr lang="en-US" dirty="0">
                <a:latin typeface="Times New Roman" panose="02020603050405020304" pitchFamily="18" charset="0"/>
              </a:rPr>
              <a:t> ≈ </a:t>
            </a:r>
            <a:r>
              <a:rPr lang="en-US" i="1" dirty="0">
                <a:latin typeface="Times New Roman" panose="02020603050405020304" pitchFamily="18" charset="0"/>
              </a:rPr>
              <a:t>u</a:t>
            </a:r>
            <a:r>
              <a:rPr lang="en-US" dirty="0">
                <a:latin typeface="Times New Roman" panose="02020603050405020304" pitchFamily="18" charset="0"/>
              </a:rPr>
              <a:t>(</a:t>
            </a:r>
            <a:r>
              <a:rPr lang="en-US" i="1" dirty="0">
                <a:latin typeface="Times New Roman" panose="02020603050405020304" pitchFamily="18" charset="0"/>
              </a:rPr>
              <a:t>t</a:t>
            </a:r>
            <a:r>
              <a:rPr lang="en-US" i="1" baseline="-25000" dirty="0">
                <a:latin typeface="Times New Roman" panose="02020603050405020304" pitchFamily="18" charset="0"/>
              </a:rPr>
              <a:t>ℓ</a:t>
            </a:r>
            <a:r>
              <a:rPr lang="en-US" dirty="0">
                <a:latin typeface="Times New Roman" panose="02020603050405020304" pitchFamily="18" charset="0"/>
              </a:rPr>
              <a:t>, </a:t>
            </a:r>
            <a:r>
              <a:rPr lang="en-US" i="1" dirty="0" err="1">
                <a:latin typeface="Times New Roman" panose="02020603050405020304" pitchFamily="18" charset="0"/>
              </a:rPr>
              <a:t>x</a:t>
            </a:r>
            <a:r>
              <a:rPr lang="en-US" i="1" baseline="-25000" dirty="0" err="1">
                <a:latin typeface="Times New Roman" panose="02020603050405020304" pitchFamily="18" charset="0"/>
              </a:rPr>
              <a:t>k</a:t>
            </a:r>
            <a:r>
              <a:rPr lang="en-US" dirty="0">
                <a:latin typeface="Times New Roman" panose="02020603050405020304" pitchFamily="18" charset="0"/>
              </a:rPr>
              <a:t>)</a:t>
            </a:r>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Approximating solutions to analytic equations</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10</a:t>
            </a:fld>
            <a:endParaRPr lang="en-CA"/>
          </a:p>
        </p:txBody>
      </p:sp>
      <p:pic>
        <p:nvPicPr>
          <p:cNvPr id="9" name="Picture 8">
            <a:extLst>
              <a:ext uri="{FF2B5EF4-FFF2-40B4-BE49-F238E27FC236}">
                <a16:creationId xmlns:a16="http://schemas.microsoft.com/office/drawing/2014/main" id="{15D1BFA5-DCFF-411F-A3EE-EB2377EB4B09}"/>
              </a:ext>
            </a:extLst>
          </p:cNvPr>
          <p:cNvPicPr>
            <a:picLocks noChangeAspect="1"/>
          </p:cNvPicPr>
          <p:nvPr/>
        </p:nvPicPr>
        <p:blipFill>
          <a:blip r:embed="rId5"/>
          <a:stretch>
            <a:fillRect/>
          </a:stretch>
        </p:blipFill>
        <p:spPr>
          <a:xfrm>
            <a:off x="2628900" y="2876601"/>
            <a:ext cx="4267031" cy="3828999"/>
          </a:xfrm>
          <a:prstGeom prst="rect">
            <a:avLst/>
          </a:prstGeom>
        </p:spPr>
      </p:pic>
      <p:sp>
        <p:nvSpPr>
          <p:cNvPr id="13" name="TextBox 12">
            <a:extLst>
              <a:ext uri="{FF2B5EF4-FFF2-40B4-BE49-F238E27FC236}">
                <a16:creationId xmlns:a16="http://schemas.microsoft.com/office/drawing/2014/main" id="{0C053A9F-56D1-46C2-8C3E-0C57D7D204E7}"/>
              </a:ext>
            </a:extLst>
          </p:cNvPr>
          <p:cNvSpPr txBox="1"/>
          <p:nvPr/>
        </p:nvSpPr>
        <p:spPr>
          <a:xfrm>
            <a:off x="3968353" y="6284912"/>
            <a:ext cx="375047" cy="369332"/>
          </a:xfrm>
          <a:prstGeom prst="rect">
            <a:avLst/>
          </a:prstGeom>
          <a:noFill/>
        </p:spPr>
        <p:txBody>
          <a:bodyPr wrap="square">
            <a:spAutoFit/>
          </a:bodyPr>
          <a:lstStyle/>
          <a:p>
            <a:r>
              <a:rPr lang="en-US" i="1" dirty="0">
                <a:latin typeface="Times New Roman" panose="02020603050405020304" pitchFamily="18" charset="0"/>
                <a:cs typeface="Times New Roman" panose="02020603050405020304" pitchFamily="18" charset="0"/>
              </a:rPr>
              <a:t>t</a:t>
            </a:r>
          </a:p>
        </p:txBody>
      </p:sp>
      <p:sp>
        <p:nvSpPr>
          <p:cNvPr id="14" name="TextBox 13">
            <a:extLst>
              <a:ext uri="{FF2B5EF4-FFF2-40B4-BE49-F238E27FC236}">
                <a16:creationId xmlns:a16="http://schemas.microsoft.com/office/drawing/2014/main" id="{CC6669ED-42A1-40A3-9D86-6BD23E394BF2}"/>
              </a:ext>
            </a:extLst>
          </p:cNvPr>
          <p:cNvSpPr txBox="1"/>
          <p:nvPr/>
        </p:nvSpPr>
        <p:spPr>
          <a:xfrm>
            <a:off x="6266637" y="5756831"/>
            <a:ext cx="340952" cy="369332"/>
          </a:xfrm>
          <a:prstGeom prst="rect">
            <a:avLst/>
          </a:prstGeom>
          <a:noFill/>
        </p:spPr>
        <p:txBody>
          <a:bodyPr wrap="square">
            <a:spAutoFit/>
          </a:bodyPr>
          <a:lstStyle/>
          <a:p>
            <a:r>
              <a:rPr lang="en-US" i="1" dirty="0">
                <a:latin typeface="Times New Roman" panose="02020603050405020304" pitchFamily="18" charset="0"/>
                <a:cs typeface="Times New Roman" panose="02020603050405020304" pitchFamily="18" charset="0"/>
              </a:rPr>
              <a:t>x</a:t>
            </a:r>
          </a:p>
        </p:txBody>
      </p:sp>
      <p:pic>
        <p:nvPicPr>
          <p:cNvPr id="15" name="Audio 14">
            <a:hlinkClick r:id="" action="ppaction://media"/>
            <a:extLst>
              <a:ext uri="{FF2B5EF4-FFF2-40B4-BE49-F238E27FC236}">
                <a16:creationId xmlns:a16="http://schemas.microsoft.com/office/drawing/2014/main" id="{1F927E60-62DB-47DF-87D2-0CBF8618DA63}"/>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820595757"/>
      </p:ext>
    </p:extLst>
  </p:cSld>
  <p:clrMapOvr>
    <a:masterClrMapping/>
  </p:clrMapOvr>
  <mc:AlternateContent xmlns:mc="http://schemas.openxmlformats.org/markup-compatibility/2006">
    <mc:Choice xmlns:p14="http://schemas.microsoft.com/office/powerpoint/2010/main" Requires="p14">
      <p:transition spd="slow" p14:dur="2000" advTm="24688"/>
    </mc:Choice>
    <mc:Fallback>
      <p:transition spd="slow" advTm="246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a:t>
            </a:r>
            <a:endParaRPr lang="en-CA" dirty="0"/>
          </a:p>
        </p:txBody>
      </p:sp>
      <p:sp>
        <p:nvSpPr>
          <p:cNvPr id="3" name="Content Placeholder 2"/>
          <p:cNvSpPr>
            <a:spLocks noGrp="1"/>
          </p:cNvSpPr>
          <p:nvPr>
            <p:ph idx="1"/>
          </p:nvPr>
        </p:nvSpPr>
        <p:spPr>
          <a:xfrm>
            <a:off x="457200" y="1600200"/>
            <a:ext cx="8435130" cy="4525963"/>
          </a:xfrm>
        </p:spPr>
        <p:txBody>
          <a:bodyPr/>
          <a:lstStyle/>
          <a:p>
            <a:r>
              <a:rPr lang="en-US" dirty="0"/>
              <a:t>Following this topic, you now</a:t>
            </a:r>
          </a:p>
          <a:p>
            <a:pPr lvl="1"/>
            <a:r>
              <a:rPr lang="en-US" dirty="0"/>
              <a:t>Have an overview of the ideas to be covered in this section</a:t>
            </a:r>
          </a:p>
          <a:p>
            <a:pPr lvl="1"/>
            <a:r>
              <a:rPr lang="en-US" dirty="0"/>
              <a:t>Are aware that there are differential, integral and </a:t>
            </a:r>
            <a:r>
              <a:rPr lang="en-US" dirty="0" err="1"/>
              <a:t>intego</a:t>
            </a:r>
            <a:r>
              <a:rPr lang="en-US" dirty="0"/>
              <a:t>-differential equations</a:t>
            </a:r>
          </a:p>
          <a:p>
            <a:pPr lvl="1"/>
            <a:r>
              <a:rPr lang="en-US" dirty="0"/>
              <a:t>Understand we will focus on ordinary and partial differential equations</a:t>
            </a:r>
          </a:p>
          <a:p>
            <a:pPr lvl="1"/>
            <a:r>
              <a:rPr lang="en-US" dirty="0"/>
              <a:t>Are aware of the approach we will use</a:t>
            </a:r>
          </a:p>
        </p:txBody>
      </p:sp>
      <p:sp>
        <p:nvSpPr>
          <p:cNvPr id="4" name="Footer Placeholder 3"/>
          <p:cNvSpPr>
            <a:spLocks noGrp="1"/>
          </p:cNvSpPr>
          <p:nvPr>
            <p:ph type="ftr" sz="quarter" idx="11"/>
          </p:nvPr>
        </p:nvSpPr>
        <p:spPr/>
        <p:txBody>
          <a:bodyPr/>
          <a:lstStyle/>
          <a:p>
            <a:r>
              <a:rPr lang="en-US"/>
              <a:t>Approximating solutions to analytic equations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11</a:t>
            </a:fld>
            <a:endParaRPr lang="en-CA"/>
          </a:p>
        </p:txBody>
      </p:sp>
      <p:pic>
        <p:nvPicPr>
          <p:cNvPr id="10" name="Audio 9">
            <a:hlinkClick r:id="" action="ppaction://media"/>
            <a:extLst>
              <a:ext uri="{FF2B5EF4-FFF2-40B4-BE49-F238E27FC236}">
                <a16:creationId xmlns:a16="http://schemas.microsoft.com/office/drawing/2014/main" id="{E1171361-6D15-4F77-8801-207006E551A4}"/>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475975949"/>
      </p:ext>
    </p:extLst>
  </p:cSld>
  <p:clrMapOvr>
    <a:masterClrMapping/>
  </p:clrMapOvr>
  <mc:AlternateContent xmlns:mc="http://schemas.openxmlformats.org/markup-compatibility/2006">
    <mc:Choice xmlns:p14="http://schemas.microsoft.com/office/powerpoint/2010/main" Requires="p14">
      <p:transition spd="slow" p14:dur="2000" advTm="46492"/>
    </mc:Choice>
    <mc:Fallback>
      <p:transition spd="slow" advTm="464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References</a:t>
            </a:r>
          </a:p>
        </p:txBody>
      </p:sp>
      <p:sp>
        <p:nvSpPr>
          <p:cNvPr id="3" name="Content Placeholder 2"/>
          <p:cNvSpPr>
            <a:spLocks noGrp="1"/>
          </p:cNvSpPr>
          <p:nvPr>
            <p:ph idx="1"/>
          </p:nvPr>
        </p:nvSpPr>
        <p:spPr>
          <a:xfrm>
            <a:off x="457200" y="1600200"/>
            <a:ext cx="8686800" cy="4525963"/>
          </a:xfrm>
        </p:spPr>
        <p:txBody>
          <a:bodyPr>
            <a:normAutofit/>
          </a:bodyPr>
          <a:lstStyle/>
          <a:p>
            <a:pPr marL="0" indent="0">
              <a:buNone/>
            </a:pPr>
            <a:r>
              <a:rPr lang="en-US" dirty="0"/>
              <a:t>[1]	https://en.wikipedia.org/wiki/System_of_linear_equations</a:t>
            </a:r>
          </a:p>
          <a:p>
            <a:pPr marL="0" indent="0">
              <a:buNone/>
            </a:pPr>
            <a:r>
              <a:rPr lang="en-US" dirty="0"/>
              <a:t>[2]	https://en.wikipedia.org/wiki/Nonlinear_system</a:t>
            </a:r>
          </a:p>
        </p:txBody>
      </p:sp>
      <p:sp>
        <p:nvSpPr>
          <p:cNvPr id="4" name="Footer Placeholder 3"/>
          <p:cNvSpPr>
            <a:spLocks noGrp="1"/>
          </p:cNvSpPr>
          <p:nvPr>
            <p:ph type="ftr" sz="quarter" idx="11"/>
          </p:nvPr>
        </p:nvSpPr>
        <p:spPr/>
        <p:txBody>
          <a:bodyPr/>
          <a:lstStyle/>
          <a:p>
            <a:r>
              <a:rPr lang="en-US"/>
              <a:t>Approximating solutions to analytic equations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12</a:t>
            </a:fld>
            <a:endParaRPr lang="en-CA"/>
          </a:p>
        </p:txBody>
      </p:sp>
      <p:pic>
        <p:nvPicPr>
          <p:cNvPr id="5" name="Audio 4">
            <a:hlinkClick r:id="" action="ppaction://media"/>
            <a:extLst>
              <a:ext uri="{FF2B5EF4-FFF2-40B4-BE49-F238E27FC236}">
                <a16:creationId xmlns:a16="http://schemas.microsoft.com/office/drawing/2014/main" id="{928CDBF0-D9DC-4A82-87AE-A279DFA76CF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740462976"/>
      </p:ext>
    </p:extLst>
  </p:cSld>
  <p:clrMapOvr>
    <a:masterClrMapping/>
  </p:clrMapOvr>
  <mc:AlternateContent xmlns:mc="http://schemas.openxmlformats.org/markup-compatibility/2006" xmlns:p14="http://schemas.microsoft.com/office/powerpoint/2010/main">
    <mc:Choice Requires="p14">
      <p:transition spd="slow" p14:dur="2000" advTm="1728"/>
    </mc:Choice>
    <mc:Fallback xmlns="">
      <p:transition spd="slow" advTm="17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Acknowledgments</a:t>
            </a:r>
          </a:p>
        </p:txBody>
      </p:sp>
      <p:sp>
        <p:nvSpPr>
          <p:cNvPr id="3" name="Content Placeholder 2"/>
          <p:cNvSpPr>
            <a:spLocks noGrp="1"/>
          </p:cNvSpPr>
          <p:nvPr>
            <p:ph idx="1"/>
          </p:nvPr>
        </p:nvSpPr>
        <p:spPr/>
        <p:txBody>
          <a:bodyPr>
            <a:normAutofit/>
          </a:bodyPr>
          <a:lstStyle/>
          <a:p>
            <a:pPr marL="0" indent="0">
              <a:buNone/>
            </a:pPr>
            <a:r>
              <a:rPr lang="en-US" sz="1800" dirty="0"/>
              <a:t>None so far.</a:t>
            </a:r>
            <a:endParaRPr lang="en-CA" sz="1800" dirty="0"/>
          </a:p>
        </p:txBody>
      </p:sp>
      <p:sp>
        <p:nvSpPr>
          <p:cNvPr id="4" name="Footer Placeholder 3"/>
          <p:cNvSpPr>
            <a:spLocks noGrp="1"/>
          </p:cNvSpPr>
          <p:nvPr>
            <p:ph type="ftr" sz="quarter" idx="11"/>
          </p:nvPr>
        </p:nvSpPr>
        <p:spPr/>
        <p:txBody>
          <a:bodyPr/>
          <a:lstStyle/>
          <a:p>
            <a:r>
              <a:rPr lang="en-US"/>
              <a:t>Approximating solutions to analytic equations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13</a:t>
            </a:fld>
            <a:endParaRPr lang="en-CA"/>
          </a:p>
        </p:txBody>
      </p:sp>
      <p:pic>
        <p:nvPicPr>
          <p:cNvPr id="7" name="Audio 6">
            <a:hlinkClick r:id="" action="ppaction://media"/>
            <a:extLst>
              <a:ext uri="{FF2B5EF4-FFF2-40B4-BE49-F238E27FC236}">
                <a16:creationId xmlns:a16="http://schemas.microsoft.com/office/drawing/2014/main" id="{718CC8B1-5C10-42BE-A05E-D186C74E8F2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886795597"/>
      </p:ext>
    </p:extLst>
  </p:cSld>
  <p:clrMapOvr>
    <a:masterClrMapping/>
  </p:clrMapOvr>
  <mc:AlternateContent xmlns:mc="http://schemas.openxmlformats.org/markup-compatibility/2006" xmlns:p14="http://schemas.microsoft.com/office/powerpoint/2010/main">
    <mc:Choice Requires="p14">
      <p:transition spd="slow" p14:dur="2000" advTm="1821"/>
    </mc:Choice>
    <mc:Fallback xmlns="">
      <p:transition spd="slow" advTm="18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Colophon </a:t>
            </a:r>
          </a:p>
        </p:txBody>
      </p:sp>
      <p:sp>
        <p:nvSpPr>
          <p:cNvPr id="3" name="Content Placeholder 2"/>
          <p:cNvSpPr>
            <a:spLocks noGrp="1"/>
          </p:cNvSpPr>
          <p:nvPr>
            <p:ph idx="1"/>
          </p:nvPr>
        </p:nvSpPr>
        <p:spPr/>
        <p:txBody>
          <a:bodyPr>
            <a:normAutofit/>
          </a:bodyPr>
          <a:lstStyle/>
          <a:p>
            <a:pPr marL="0" indent="0">
              <a:buNone/>
            </a:pPr>
            <a:r>
              <a:rPr lang="en-CA" sz="1800" dirty="0"/>
              <a:t>These slides were prepared using the Cambria typeface. Mathematical equations use </a:t>
            </a:r>
            <a:r>
              <a:rPr lang="en-CA" sz="1800" dirty="0">
                <a:latin typeface="Times New Roman" panose="02020603050405020304" pitchFamily="18" charset="0"/>
              </a:rPr>
              <a:t>Times New Roman</a:t>
            </a:r>
            <a:r>
              <a:rPr lang="en-CA" sz="1800" dirty="0"/>
              <a:t>, and source code is presented using </a:t>
            </a:r>
            <a:r>
              <a:rPr lang="en-CA" sz="1800" dirty="0">
                <a:latin typeface="Consolas" panose="020B0609020204030204" pitchFamily="49" charset="0"/>
                <a:cs typeface="Consolas" panose="020B0609020204030204" pitchFamily="49" charset="0"/>
              </a:rPr>
              <a:t>Consolas</a:t>
            </a:r>
            <a:r>
              <a:rPr lang="en-CA" sz="1800" dirty="0"/>
              <a:t>.  Mathematical equations are prepared in </a:t>
            </a:r>
            <a:r>
              <a:rPr lang="en-CA" sz="1800" dirty="0" err="1"/>
              <a:t>MathType</a:t>
            </a:r>
            <a:r>
              <a:rPr lang="en-CA" sz="1800" dirty="0"/>
              <a:t> by Design Science, Inc.</a:t>
            </a:r>
          </a:p>
          <a:p>
            <a:pPr marL="0" indent="0">
              <a:buNone/>
            </a:pPr>
            <a:r>
              <a:rPr lang="en-CA" sz="1800" dirty="0"/>
              <a:t>Examples may be formulated and checked using Maple by </a:t>
            </a:r>
            <a:r>
              <a:rPr lang="en-CA" sz="1800" dirty="0" err="1"/>
              <a:t>Maplesoft</a:t>
            </a:r>
            <a:r>
              <a:rPr lang="en-CA" sz="1800" dirty="0"/>
              <a:t>, Inc.</a:t>
            </a:r>
          </a:p>
          <a:p>
            <a:pPr marL="0" indent="0">
              <a:buNone/>
            </a:pPr>
            <a:endParaRPr lang="en-CA" sz="1050" dirty="0"/>
          </a:p>
          <a:p>
            <a:pPr marL="0" indent="0">
              <a:buNone/>
            </a:pPr>
            <a:r>
              <a:rPr lang="en-CA" sz="1800" dirty="0"/>
              <a:t>The photographs of flowers and a monarch butter appearing on the title slide and accenting the top of each other slide were taken at the Royal Botanical Gardens in October of 2017 by Douglas Wilhelm Harder. Please see</a:t>
            </a:r>
          </a:p>
          <a:p>
            <a:pPr marL="0" indent="0" algn="ctr">
              <a:buNone/>
            </a:pPr>
            <a:r>
              <a:rPr lang="en-CA" sz="1800" dirty="0"/>
              <a:t>https://www.rbg.ca/</a:t>
            </a:r>
          </a:p>
          <a:p>
            <a:pPr marL="0" indent="0">
              <a:buNone/>
            </a:pPr>
            <a:r>
              <a:rPr lang="en-CA" sz="1800" dirty="0"/>
              <a:t>for more information.</a:t>
            </a:r>
          </a:p>
        </p:txBody>
      </p:sp>
      <p:pic>
        <p:nvPicPr>
          <p:cNvPr id="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35897" y="4538542"/>
            <a:ext cx="3240360" cy="2163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10400" y="3733800"/>
            <a:ext cx="1981200" cy="29678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7773" y="4568054"/>
            <a:ext cx="3357428"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ooter Placeholder 4"/>
          <p:cNvSpPr>
            <a:spLocks noGrp="1"/>
          </p:cNvSpPr>
          <p:nvPr>
            <p:ph type="ftr" sz="quarter" idx="11"/>
          </p:nvPr>
        </p:nvSpPr>
        <p:spPr/>
        <p:txBody>
          <a:bodyPr/>
          <a:lstStyle/>
          <a:p>
            <a:r>
              <a:rPr lang="en-US"/>
              <a:t>Approximating solutions to analytic equations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14</a:t>
            </a:fld>
            <a:endParaRPr lang="en-CA"/>
          </a:p>
        </p:txBody>
      </p:sp>
      <p:pic>
        <p:nvPicPr>
          <p:cNvPr id="8" name="Audio 7">
            <a:hlinkClick r:id="" action="ppaction://media"/>
            <a:extLst>
              <a:ext uri="{FF2B5EF4-FFF2-40B4-BE49-F238E27FC236}">
                <a16:creationId xmlns:a16="http://schemas.microsoft.com/office/drawing/2014/main" id="{D23E4374-F87D-4214-96CF-B496C02A737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131585356"/>
      </p:ext>
    </p:extLst>
  </p:cSld>
  <p:clrMapOvr>
    <a:masterClrMapping/>
  </p:clrMapOvr>
  <mc:AlternateContent xmlns:mc="http://schemas.openxmlformats.org/markup-compatibility/2006" xmlns:p14="http://schemas.microsoft.com/office/powerpoint/2010/main">
    <mc:Choice Requires="p14">
      <p:transition spd="slow" p14:dur="2000" advTm="1890"/>
    </mc:Choice>
    <mc:Fallback xmlns="">
      <p:transition spd="slow" advTm="18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Disclaimer</a:t>
            </a:r>
          </a:p>
        </p:txBody>
      </p:sp>
      <p:sp>
        <p:nvSpPr>
          <p:cNvPr id="3" name="Content Placeholder 2"/>
          <p:cNvSpPr>
            <a:spLocks noGrp="1"/>
          </p:cNvSpPr>
          <p:nvPr>
            <p:ph idx="1"/>
          </p:nvPr>
        </p:nvSpPr>
        <p:spPr/>
        <p:txBody>
          <a:bodyPr/>
          <a:lstStyle/>
          <a:p>
            <a:pPr marL="0" indent="0" algn="just">
              <a:buNone/>
            </a:pPr>
            <a:r>
              <a:rPr lang="en-CA" dirty="0"/>
              <a:t>These slides are provided for the </a:t>
            </a:r>
            <a:r>
              <a:rPr lang="en-CA" cap="small" dirty="0" err="1"/>
              <a:t>ece</a:t>
            </a:r>
            <a:r>
              <a:rPr lang="en-CA" dirty="0"/>
              <a:t> 204 </a:t>
            </a:r>
            <a:r>
              <a:rPr lang="en-CA" i="1" dirty="0"/>
              <a:t>Numerical methods</a:t>
            </a:r>
            <a:r>
              <a:rPr lang="en-CA" dirty="0"/>
              <a:t> course taught at the University of Waterloo. The material in it reflects the author’s best judgment in light of the information available to them at the time of preparation. Any reliance on these course slides by any party for any other purpose are the responsibility of such parties. The authors accept no responsibility for damages, if any, suffered by any party as a result of decisions made or actions based on these course slides for any other purpose than that for which it was intended.</a:t>
            </a:r>
          </a:p>
          <a:p>
            <a:pPr marL="0" indent="0">
              <a:buNone/>
            </a:pPr>
            <a:endParaRPr lang="en-CA" dirty="0"/>
          </a:p>
        </p:txBody>
      </p:sp>
      <p:sp>
        <p:nvSpPr>
          <p:cNvPr id="4" name="Footer Placeholder 3"/>
          <p:cNvSpPr>
            <a:spLocks noGrp="1"/>
          </p:cNvSpPr>
          <p:nvPr>
            <p:ph type="ftr" sz="quarter" idx="11"/>
          </p:nvPr>
        </p:nvSpPr>
        <p:spPr/>
        <p:txBody>
          <a:bodyPr/>
          <a:lstStyle/>
          <a:p>
            <a:r>
              <a:rPr lang="en-US"/>
              <a:t>Approximating solutions to analytic equations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15</a:t>
            </a:fld>
            <a:endParaRPr lang="en-CA"/>
          </a:p>
        </p:txBody>
      </p:sp>
      <p:pic>
        <p:nvPicPr>
          <p:cNvPr id="7" name="Audio 6">
            <a:hlinkClick r:id="" action="ppaction://media"/>
            <a:extLst>
              <a:ext uri="{FF2B5EF4-FFF2-40B4-BE49-F238E27FC236}">
                <a16:creationId xmlns:a16="http://schemas.microsoft.com/office/drawing/2014/main" id="{552E99E1-BF8D-4AB8-B73F-CB7EA44F3DC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272497073"/>
      </p:ext>
    </p:extLst>
  </p:cSld>
  <p:clrMapOvr>
    <a:masterClrMapping/>
  </p:clrMapOvr>
  <mc:AlternateContent xmlns:mc="http://schemas.openxmlformats.org/markup-compatibility/2006" xmlns:p14="http://schemas.microsoft.com/office/powerpoint/2010/main">
    <mc:Choice Requires="p14">
      <p:transition spd="slow" p14:dur="2000" advTm="3802"/>
    </mc:Choice>
    <mc:Fallback xmlns="">
      <p:transition spd="slow" advTm="38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Introduction</a:t>
            </a:r>
            <a:endParaRPr lang="en-CA" dirty="0"/>
          </a:p>
        </p:txBody>
      </p:sp>
      <p:sp>
        <p:nvSpPr>
          <p:cNvPr id="3" name="Content Placeholder 2"/>
          <p:cNvSpPr>
            <a:spLocks noGrp="1"/>
          </p:cNvSpPr>
          <p:nvPr>
            <p:ph idx="1"/>
          </p:nvPr>
        </p:nvSpPr>
        <p:spPr>
          <a:xfrm>
            <a:off x="457200" y="1600200"/>
            <a:ext cx="7587842" cy="4525963"/>
          </a:xfrm>
        </p:spPr>
        <p:txBody>
          <a:bodyPr/>
          <a:lstStyle/>
          <a:p>
            <a:r>
              <a:rPr lang="en-US" dirty="0"/>
              <a:t>In this topic, we will</a:t>
            </a:r>
          </a:p>
          <a:p>
            <a:pPr lvl="1"/>
            <a:r>
              <a:rPr lang="en-US" dirty="0"/>
              <a:t>Describe what will be covered in the next section</a:t>
            </a:r>
          </a:p>
          <a:p>
            <a:pPr lvl="2"/>
            <a:r>
              <a:rPr lang="en-US" dirty="0"/>
              <a:t>Approximating solutions to analytic equations</a:t>
            </a:r>
          </a:p>
          <a:p>
            <a:pPr lvl="1"/>
            <a:r>
              <a:rPr lang="en-US" dirty="0"/>
              <a:t>Describe differential, integral and </a:t>
            </a:r>
            <a:r>
              <a:rPr lang="en-US" dirty="0" err="1"/>
              <a:t>integro</a:t>
            </a:r>
            <a:r>
              <a:rPr lang="en-US" dirty="0"/>
              <a:t>-differential equations</a:t>
            </a:r>
          </a:p>
          <a:p>
            <a:pPr lvl="1"/>
            <a:r>
              <a:rPr lang="en-US" dirty="0"/>
              <a:t>Explain why we are focused on differential equations</a:t>
            </a:r>
          </a:p>
          <a:p>
            <a:pPr lvl="1"/>
            <a:r>
              <a:rPr lang="en-US" dirty="0"/>
              <a:t>Look at the approach we will use</a:t>
            </a:r>
          </a:p>
        </p:txBody>
      </p:sp>
      <p:sp>
        <p:nvSpPr>
          <p:cNvPr id="4" name="Footer Placeholder 3"/>
          <p:cNvSpPr>
            <a:spLocks noGrp="1"/>
          </p:cNvSpPr>
          <p:nvPr>
            <p:ph type="ftr" sz="quarter" idx="11"/>
          </p:nvPr>
        </p:nvSpPr>
        <p:spPr/>
        <p:txBody>
          <a:bodyPr/>
          <a:lstStyle/>
          <a:p>
            <a:r>
              <a:rPr lang="en-US"/>
              <a:t>Approximating solutions to analytic equations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2</a:t>
            </a:fld>
            <a:endParaRPr lang="en-CA"/>
          </a:p>
        </p:txBody>
      </p:sp>
      <p:pic>
        <p:nvPicPr>
          <p:cNvPr id="6" name="Audio 5">
            <a:hlinkClick r:id="" action="ppaction://media"/>
            <a:extLst>
              <a:ext uri="{FF2B5EF4-FFF2-40B4-BE49-F238E27FC236}">
                <a16:creationId xmlns:a16="http://schemas.microsoft.com/office/drawing/2014/main" id="{7F14E910-E9B5-4C22-99F3-DFC8B2EF816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835283541"/>
      </p:ext>
    </p:extLst>
  </p:cSld>
  <p:clrMapOvr>
    <a:masterClrMapping/>
  </p:clrMapOvr>
  <mc:AlternateContent xmlns:mc="http://schemas.openxmlformats.org/markup-compatibility/2006">
    <mc:Choice xmlns:p14="http://schemas.microsoft.com/office/powerpoint/2010/main" Requires="p14">
      <p:transition spd="slow" p14:dur="2000" advTm="38109"/>
    </mc:Choice>
    <mc:Fallback>
      <p:transition spd="slow" advTm="381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Analytic equations</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p:txBody>
          <a:bodyPr/>
          <a:lstStyle/>
          <a:p>
            <a:r>
              <a:rPr lang="en-US" dirty="0"/>
              <a:t>In your calculus course, you have been introduced to two flavors of differential equations (</a:t>
            </a:r>
            <a:r>
              <a:rPr lang="en-US" cap="small" dirty="0"/>
              <a:t>de</a:t>
            </a:r>
            <a:r>
              <a:rPr lang="en-US" dirty="0"/>
              <a:t>s):</a:t>
            </a:r>
          </a:p>
          <a:p>
            <a:pPr lvl="1"/>
            <a:r>
              <a:rPr lang="en-US" dirty="0"/>
              <a:t>Ordinary differential equations (</a:t>
            </a:r>
            <a:r>
              <a:rPr lang="en-US" cap="small" dirty="0"/>
              <a:t>ode</a:t>
            </a:r>
            <a:r>
              <a:rPr lang="en-US" dirty="0"/>
              <a:t>s)</a:t>
            </a:r>
          </a:p>
          <a:p>
            <a:pPr lvl="1"/>
            <a:r>
              <a:rPr lang="en-US" dirty="0"/>
              <a:t>Partial differential equations (</a:t>
            </a:r>
            <a:r>
              <a:rPr lang="en-US" cap="small" dirty="0" err="1"/>
              <a:t>pde</a:t>
            </a:r>
            <a:r>
              <a:rPr lang="en-US" dirty="0" err="1"/>
              <a:t>s</a:t>
            </a:r>
            <a:r>
              <a:rPr lang="en-US" dirty="0"/>
              <a:t>)</a:t>
            </a:r>
          </a:p>
          <a:p>
            <a:r>
              <a:rPr lang="en-US" dirty="0"/>
              <a:t>Together with </a:t>
            </a:r>
            <a:r>
              <a:rPr lang="en-US" cap="small" dirty="0"/>
              <a:t>de</a:t>
            </a:r>
            <a:r>
              <a:rPr lang="en-US" dirty="0"/>
              <a:t>s, analytic equations can also contain integrals</a:t>
            </a:r>
          </a:p>
          <a:p>
            <a:pPr lvl="1"/>
            <a:r>
              <a:rPr lang="en-US" dirty="0"/>
              <a:t>Engineers focus on </a:t>
            </a:r>
            <a:r>
              <a:rPr lang="en-US" cap="small" dirty="0"/>
              <a:t>de</a:t>
            </a:r>
            <a:r>
              <a:rPr lang="en-US" dirty="0"/>
              <a:t>s, but all techniques are applicable to:</a:t>
            </a:r>
          </a:p>
          <a:p>
            <a:pPr lvl="2"/>
            <a:r>
              <a:rPr lang="en-US" dirty="0"/>
              <a:t>Differential equations</a:t>
            </a:r>
          </a:p>
          <a:p>
            <a:pPr lvl="2"/>
            <a:r>
              <a:rPr lang="en-US" dirty="0"/>
              <a:t>Integral equations</a:t>
            </a:r>
          </a:p>
          <a:p>
            <a:pPr lvl="2"/>
            <a:r>
              <a:rPr lang="en-US" dirty="0" err="1"/>
              <a:t>Integro</a:t>
            </a:r>
            <a:r>
              <a:rPr lang="en-US" dirty="0"/>
              <a:t>-differential equations</a:t>
            </a:r>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Approximating solutions to analytic equations</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3</a:t>
            </a:fld>
            <a:endParaRPr lang="en-CA"/>
          </a:p>
        </p:txBody>
      </p:sp>
      <p:pic>
        <p:nvPicPr>
          <p:cNvPr id="6" name="Audio 5">
            <a:hlinkClick r:id="" action="ppaction://media"/>
            <a:extLst>
              <a:ext uri="{FF2B5EF4-FFF2-40B4-BE49-F238E27FC236}">
                <a16:creationId xmlns:a16="http://schemas.microsoft.com/office/drawing/2014/main" id="{42114E4A-8D48-4296-8B1C-15E6DA10480B}"/>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550680825"/>
      </p:ext>
    </p:extLst>
  </p:cSld>
  <p:clrMapOvr>
    <a:masterClrMapping/>
  </p:clrMapOvr>
  <mc:AlternateContent xmlns:mc="http://schemas.openxmlformats.org/markup-compatibility/2006">
    <mc:Choice xmlns:p14="http://schemas.microsoft.com/office/powerpoint/2010/main" Requires="p14">
      <p:transition spd="slow" p14:dur="2000" advTm="41256"/>
    </mc:Choice>
    <mc:Fallback>
      <p:transition spd="slow" advTm="412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72A12-605A-4369-BCF1-A22DDC680A23}"/>
              </a:ext>
            </a:extLst>
          </p:cNvPr>
          <p:cNvSpPr>
            <a:spLocks noGrp="1"/>
          </p:cNvSpPr>
          <p:nvPr>
            <p:ph type="title"/>
          </p:nvPr>
        </p:nvSpPr>
        <p:spPr/>
        <p:txBody>
          <a:bodyPr/>
          <a:lstStyle/>
          <a:p>
            <a:r>
              <a:rPr lang="en-US" dirty="0"/>
              <a:t>Differential equations</a:t>
            </a:r>
          </a:p>
        </p:txBody>
      </p:sp>
      <p:sp>
        <p:nvSpPr>
          <p:cNvPr id="3" name="Content Placeholder 2">
            <a:extLst>
              <a:ext uri="{FF2B5EF4-FFF2-40B4-BE49-F238E27FC236}">
                <a16:creationId xmlns:a16="http://schemas.microsoft.com/office/drawing/2014/main" id="{FB5FE293-1D56-4179-95F8-909FC77D926F}"/>
              </a:ext>
            </a:extLst>
          </p:cNvPr>
          <p:cNvSpPr>
            <a:spLocks noGrp="1"/>
          </p:cNvSpPr>
          <p:nvPr>
            <p:ph idx="1"/>
          </p:nvPr>
        </p:nvSpPr>
        <p:spPr/>
        <p:txBody>
          <a:bodyPr/>
          <a:lstStyle/>
          <a:p>
            <a:r>
              <a:rPr lang="en-US" dirty="0"/>
              <a:t>An ordinary derivative is the derivative of a function of one variable with respect to that variable</a:t>
            </a:r>
          </a:p>
          <a:p>
            <a:pPr marL="0" indent="0">
              <a:buNone/>
            </a:pPr>
            <a:endParaRPr lang="en-US" dirty="0"/>
          </a:p>
          <a:p>
            <a:pPr marL="0" indent="0">
              <a:buNone/>
            </a:pPr>
            <a:endParaRPr lang="en-US" dirty="0"/>
          </a:p>
          <a:p>
            <a:r>
              <a:rPr lang="en-US" dirty="0"/>
              <a:t>A partial derivative is a derivative of a function of two or more variables with respect to one of those variables while holding the other variables constant</a:t>
            </a:r>
          </a:p>
          <a:p>
            <a:pPr lvl="1"/>
            <a:r>
              <a:rPr lang="en-US" dirty="0"/>
              <a:t>Partial differentiation assumes no variable depends on the other variables</a:t>
            </a:r>
          </a:p>
        </p:txBody>
      </p:sp>
      <p:sp>
        <p:nvSpPr>
          <p:cNvPr id="4" name="Footer Placeholder 3">
            <a:extLst>
              <a:ext uri="{FF2B5EF4-FFF2-40B4-BE49-F238E27FC236}">
                <a16:creationId xmlns:a16="http://schemas.microsoft.com/office/drawing/2014/main" id="{EF54F11D-761E-4A67-B3C2-E7923704604E}"/>
              </a:ext>
            </a:extLst>
          </p:cNvPr>
          <p:cNvSpPr>
            <a:spLocks noGrp="1"/>
          </p:cNvSpPr>
          <p:nvPr>
            <p:ph type="ftr" sz="quarter" idx="11"/>
          </p:nvPr>
        </p:nvSpPr>
        <p:spPr/>
        <p:txBody>
          <a:bodyPr/>
          <a:lstStyle/>
          <a:p>
            <a:r>
              <a:rPr lang="en-US"/>
              <a:t>Approximating solutions to analytic equations</a:t>
            </a:r>
            <a:endParaRPr lang="en-CA" dirty="0"/>
          </a:p>
        </p:txBody>
      </p:sp>
      <p:sp>
        <p:nvSpPr>
          <p:cNvPr id="5" name="Slide Number Placeholder 4">
            <a:extLst>
              <a:ext uri="{FF2B5EF4-FFF2-40B4-BE49-F238E27FC236}">
                <a16:creationId xmlns:a16="http://schemas.microsoft.com/office/drawing/2014/main" id="{B6B6FFF1-CB6A-4410-B0F5-590D320E79C1}"/>
              </a:ext>
            </a:extLst>
          </p:cNvPr>
          <p:cNvSpPr>
            <a:spLocks noGrp="1"/>
          </p:cNvSpPr>
          <p:nvPr>
            <p:ph type="sldNum" sz="quarter" idx="12"/>
          </p:nvPr>
        </p:nvSpPr>
        <p:spPr/>
        <p:txBody>
          <a:bodyPr/>
          <a:lstStyle/>
          <a:p>
            <a:fld id="{42EF6DC8-DA9C-4533-8A40-BB00A2545AF8}" type="slidenum">
              <a:rPr lang="en-CA" smtClean="0"/>
              <a:pPr/>
              <a:t>4</a:t>
            </a:fld>
            <a:endParaRPr lang="en-CA"/>
          </a:p>
        </p:txBody>
      </p:sp>
      <p:graphicFrame>
        <p:nvGraphicFramePr>
          <p:cNvPr id="6" name="Object 5">
            <a:extLst>
              <a:ext uri="{FF2B5EF4-FFF2-40B4-BE49-F238E27FC236}">
                <a16:creationId xmlns:a16="http://schemas.microsoft.com/office/drawing/2014/main" id="{C6DE53F8-A264-4FFB-88E5-2C19A2A45302}"/>
              </a:ext>
            </a:extLst>
          </p:cNvPr>
          <p:cNvGraphicFramePr>
            <a:graphicFrameLocks noChangeAspect="1"/>
          </p:cNvGraphicFramePr>
          <p:nvPr>
            <p:extLst>
              <p:ext uri="{D42A27DB-BD31-4B8C-83A1-F6EECF244321}">
                <p14:modId xmlns:p14="http://schemas.microsoft.com/office/powerpoint/2010/main" val="531522973"/>
              </p:ext>
            </p:extLst>
          </p:nvPr>
        </p:nvGraphicFramePr>
        <p:xfrm>
          <a:off x="3502026" y="2517775"/>
          <a:ext cx="722312" cy="473075"/>
        </p:xfrm>
        <a:graphic>
          <a:graphicData uri="http://schemas.openxmlformats.org/presentationml/2006/ole">
            <mc:AlternateContent xmlns:mc="http://schemas.openxmlformats.org/markup-compatibility/2006">
              <mc:Choice xmlns:v="urn:schemas-microsoft-com:vml" Requires="v">
                <p:oleObj name="Equation" r:id="rId5" imgW="406080" imgH="266400" progId="Equation.DSMT4">
                  <p:embed/>
                </p:oleObj>
              </mc:Choice>
              <mc:Fallback>
                <p:oleObj name="Equation" r:id="rId5" imgW="406080" imgH="266400" progId="Equation.DSMT4">
                  <p:embed/>
                  <p:pic>
                    <p:nvPicPr>
                      <p:cNvPr id="115" name="Object 114">
                        <a:extLst>
                          <a:ext uri="{FF2B5EF4-FFF2-40B4-BE49-F238E27FC236}">
                            <a16:creationId xmlns:a16="http://schemas.microsoft.com/office/drawing/2014/main" id="{63430DB7-E0A9-4CD3-BFCF-988EA90F9082}"/>
                          </a:ext>
                        </a:extLst>
                      </p:cNvPr>
                      <p:cNvPicPr/>
                      <p:nvPr/>
                    </p:nvPicPr>
                    <p:blipFill>
                      <a:blip r:embed="rId6"/>
                      <a:stretch>
                        <a:fillRect/>
                      </a:stretch>
                    </p:blipFill>
                    <p:spPr>
                      <a:xfrm>
                        <a:off x="3502026" y="2517775"/>
                        <a:ext cx="722312" cy="473075"/>
                      </a:xfrm>
                      <a:prstGeom prst="rect">
                        <a:avLst/>
                      </a:prstGeom>
                    </p:spPr>
                  </p:pic>
                </p:oleObj>
              </mc:Fallback>
            </mc:AlternateContent>
          </a:graphicData>
        </a:graphic>
      </p:graphicFrame>
      <p:graphicFrame>
        <p:nvGraphicFramePr>
          <p:cNvPr id="7" name="Object 6">
            <a:extLst>
              <a:ext uri="{FF2B5EF4-FFF2-40B4-BE49-F238E27FC236}">
                <a16:creationId xmlns:a16="http://schemas.microsoft.com/office/drawing/2014/main" id="{66E6B59E-5A76-4641-80A2-F0A19C0B9387}"/>
              </a:ext>
            </a:extLst>
          </p:cNvPr>
          <p:cNvGraphicFramePr>
            <a:graphicFrameLocks noChangeAspect="1"/>
          </p:cNvGraphicFramePr>
          <p:nvPr>
            <p:extLst>
              <p:ext uri="{D42A27DB-BD31-4B8C-83A1-F6EECF244321}">
                <p14:modId xmlns:p14="http://schemas.microsoft.com/office/powerpoint/2010/main" val="366738707"/>
              </p:ext>
            </p:extLst>
          </p:nvPr>
        </p:nvGraphicFramePr>
        <p:xfrm>
          <a:off x="4986338" y="2371724"/>
          <a:ext cx="812800" cy="765175"/>
        </p:xfrm>
        <a:graphic>
          <a:graphicData uri="http://schemas.openxmlformats.org/presentationml/2006/ole">
            <mc:AlternateContent xmlns:mc="http://schemas.openxmlformats.org/markup-compatibility/2006">
              <mc:Choice xmlns:v="urn:schemas-microsoft-com:vml" Requires="v">
                <p:oleObj name="Equation" r:id="rId7" imgW="457200" imgH="431640" progId="Equation.DSMT4">
                  <p:embed/>
                </p:oleObj>
              </mc:Choice>
              <mc:Fallback>
                <p:oleObj name="Equation" r:id="rId7" imgW="457200" imgH="431640" progId="Equation.DSMT4">
                  <p:embed/>
                  <p:pic>
                    <p:nvPicPr>
                      <p:cNvPr id="6" name="Object 5">
                        <a:extLst>
                          <a:ext uri="{FF2B5EF4-FFF2-40B4-BE49-F238E27FC236}">
                            <a16:creationId xmlns:a16="http://schemas.microsoft.com/office/drawing/2014/main" id="{C6DE53F8-A264-4FFB-88E5-2C19A2A45302}"/>
                          </a:ext>
                        </a:extLst>
                      </p:cNvPr>
                      <p:cNvPicPr/>
                      <p:nvPr/>
                    </p:nvPicPr>
                    <p:blipFill>
                      <a:blip r:embed="rId8"/>
                      <a:stretch>
                        <a:fillRect/>
                      </a:stretch>
                    </p:blipFill>
                    <p:spPr>
                      <a:xfrm>
                        <a:off x="4986338" y="2371724"/>
                        <a:ext cx="812800" cy="765175"/>
                      </a:xfrm>
                      <a:prstGeom prst="rect">
                        <a:avLst/>
                      </a:prstGeom>
                    </p:spPr>
                  </p:pic>
                </p:oleObj>
              </mc:Fallback>
            </mc:AlternateContent>
          </a:graphicData>
        </a:graphic>
      </p:graphicFrame>
      <p:graphicFrame>
        <p:nvGraphicFramePr>
          <p:cNvPr id="8" name="Object 7">
            <a:extLst>
              <a:ext uri="{FF2B5EF4-FFF2-40B4-BE49-F238E27FC236}">
                <a16:creationId xmlns:a16="http://schemas.microsoft.com/office/drawing/2014/main" id="{5CFA2993-8628-4A5C-959E-148044306335}"/>
              </a:ext>
            </a:extLst>
          </p:cNvPr>
          <p:cNvGraphicFramePr>
            <a:graphicFrameLocks noChangeAspect="1"/>
          </p:cNvGraphicFramePr>
          <p:nvPr>
            <p:extLst>
              <p:ext uri="{D42A27DB-BD31-4B8C-83A1-F6EECF244321}">
                <p14:modId xmlns:p14="http://schemas.microsoft.com/office/powerpoint/2010/main" val="469765270"/>
              </p:ext>
            </p:extLst>
          </p:nvPr>
        </p:nvGraphicFramePr>
        <p:xfrm>
          <a:off x="3254375" y="4910130"/>
          <a:ext cx="1084263" cy="450850"/>
        </p:xfrm>
        <a:graphic>
          <a:graphicData uri="http://schemas.openxmlformats.org/presentationml/2006/ole">
            <mc:AlternateContent xmlns:mc="http://schemas.openxmlformats.org/markup-compatibility/2006">
              <mc:Choice xmlns:v="urn:schemas-microsoft-com:vml" Requires="v">
                <p:oleObj name="Equation" r:id="rId9" imgW="609480" imgH="253800" progId="Equation.DSMT4">
                  <p:embed/>
                </p:oleObj>
              </mc:Choice>
              <mc:Fallback>
                <p:oleObj name="Equation" r:id="rId9" imgW="609480" imgH="253800" progId="Equation.DSMT4">
                  <p:embed/>
                  <p:pic>
                    <p:nvPicPr>
                      <p:cNvPr id="6" name="Object 5">
                        <a:extLst>
                          <a:ext uri="{FF2B5EF4-FFF2-40B4-BE49-F238E27FC236}">
                            <a16:creationId xmlns:a16="http://schemas.microsoft.com/office/drawing/2014/main" id="{C6DE53F8-A264-4FFB-88E5-2C19A2A45302}"/>
                          </a:ext>
                        </a:extLst>
                      </p:cNvPr>
                      <p:cNvPicPr/>
                      <p:nvPr/>
                    </p:nvPicPr>
                    <p:blipFill>
                      <a:blip r:embed="rId10"/>
                      <a:stretch>
                        <a:fillRect/>
                      </a:stretch>
                    </p:blipFill>
                    <p:spPr>
                      <a:xfrm>
                        <a:off x="3254375" y="4910130"/>
                        <a:ext cx="1084263" cy="450850"/>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id="{01D6942E-15B7-4CA8-973A-575808AB5416}"/>
              </a:ext>
            </a:extLst>
          </p:cNvPr>
          <p:cNvGraphicFramePr>
            <a:graphicFrameLocks noChangeAspect="1"/>
          </p:cNvGraphicFramePr>
          <p:nvPr>
            <p:extLst>
              <p:ext uri="{D42A27DB-BD31-4B8C-83A1-F6EECF244321}">
                <p14:modId xmlns:p14="http://schemas.microsoft.com/office/powerpoint/2010/main" val="441444738"/>
              </p:ext>
            </p:extLst>
          </p:nvPr>
        </p:nvGraphicFramePr>
        <p:xfrm>
          <a:off x="4649788" y="4752975"/>
          <a:ext cx="1354137" cy="765175"/>
        </p:xfrm>
        <a:graphic>
          <a:graphicData uri="http://schemas.openxmlformats.org/presentationml/2006/ole">
            <mc:AlternateContent xmlns:mc="http://schemas.openxmlformats.org/markup-compatibility/2006">
              <mc:Choice xmlns:v="urn:schemas-microsoft-com:vml" Requires="v">
                <p:oleObj name="Equation" r:id="rId11" imgW="761760" imgH="431640" progId="Equation.DSMT4">
                  <p:embed/>
                </p:oleObj>
              </mc:Choice>
              <mc:Fallback>
                <p:oleObj name="Equation" r:id="rId11" imgW="761760" imgH="431640" progId="Equation.DSMT4">
                  <p:embed/>
                  <p:pic>
                    <p:nvPicPr>
                      <p:cNvPr id="7" name="Object 6">
                        <a:extLst>
                          <a:ext uri="{FF2B5EF4-FFF2-40B4-BE49-F238E27FC236}">
                            <a16:creationId xmlns:a16="http://schemas.microsoft.com/office/drawing/2014/main" id="{66E6B59E-5A76-4641-80A2-F0A19C0B9387}"/>
                          </a:ext>
                        </a:extLst>
                      </p:cNvPr>
                      <p:cNvPicPr/>
                      <p:nvPr/>
                    </p:nvPicPr>
                    <p:blipFill>
                      <a:blip r:embed="rId12"/>
                      <a:stretch>
                        <a:fillRect/>
                      </a:stretch>
                    </p:blipFill>
                    <p:spPr>
                      <a:xfrm>
                        <a:off x="4649788" y="4752975"/>
                        <a:ext cx="1354137" cy="765175"/>
                      </a:xfrm>
                      <a:prstGeom prst="rect">
                        <a:avLst/>
                      </a:prstGeom>
                    </p:spPr>
                  </p:pic>
                </p:oleObj>
              </mc:Fallback>
            </mc:AlternateContent>
          </a:graphicData>
        </a:graphic>
      </p:graphicFrame>
      <p:sp>
        <p:nvSpPr>
          <p:cNvPr id="10" name="Oval 9">
            <a:extLst>
              <a:ext uri="{FF2B5EF4-FFF2-40B4-BE49-F238E27FC236}">
                <a16:creationId xmlns:a16="http://schemas.microsoft.com/office/drawing/2014/main" id="{7727A382-2232-40C9-B893-87D091B7C677}"/>
              </a:ext>
            </a:extLst>
          </p:cNvPr>
          <p:cNvSpPr/>
          <p:nvPr/>
        </p:nvSpPr>
        <p:spPr>
          <a:xfrm>
            <a:off x="3362322" y="2446337"/>
            <a:ext cx="973140" cy="63024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693B8010-101A-4206-B15F-CA20927B1D47}"/>
              </a:ext>
            </a:extLst>
          </p:cNvPr>
          <p:cNvSpPr/>
          <p:nvPr/>
        </p:nvSpPr>
        <p:spPr>
          <a:xfrm>
            <a:off x="4464048" y="4654540"/>
            <a:ext cx="1638300" cy="93820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2" name="Object 11">
            <a:extLst>
              <a:ext uri="{FF2B5EF4-FFF2-40B4-BE49-F238E27FC236}">
                <a16:creationId xmlns:a16="http://schemas.microsoft.com/office/drawing/2014/main" id="{F09FE78A-6F56-4AD6-A1A8-C188D5667016}"/>
              </a:ext>
            </a:extLst>
          </p:cNvPr>
          <p:cNvGraphicFramePr>
            <a:graphicFrameLocks noChangeAspect="1"/>
          </p:cNvGraphicFramePr>
          <p:nvPr>
            <p:extLst>
              <p:ext uri="{D42A27DB-BD31-4B8C-83A1-F6EECF244321}">
                <p14:modId xmlns:p14="http://schemas.microsoft.com/office/powerpoint/2010/main" val="2624129726"/>
              </p:ext>
            </p:extLst>
          </p:nvPr>
        </p:nvGraphicFramePr>
        <p:xfrm>
          <a:off x="6396037" y="4741055"/>
          <a:ext cx="1173163" cy="765175"/>
        </p:xfrm>
        <a:graphic>
          <a:graphicData uri="http://schemas.openxmlformats.org/presentationml/2006/ole">
            <mc:AlternateContent xmlns:mc="http://schemas.openxmlformats.org/markup-compatibility/2006">
              <mc:Choice xmlns:v="urn:schemas-microsoft-com:vml" Requires="v">
                <p:oleObj name="Equation" r:id="rId13" imgW="660240" imgH="431640" progId="Equation.DSMT4">
                  <p:embed/>
                </p:oleObj>
              </mc:Choice>
              <mc:Fallback>
                <p:oleObj name="Equation" r:id="rId13" imgW="660240" imgH="431640" progId="Equation.DSMT4">
                  <p:embed/>
                  <p:pic>
                    <p:nvPicPr>
                      <p:cNvPr id="9" name="Object 8">
                        <a:extLst>
                          <a:ext uri="{FF2B5EF4-FFF2-40B4-BE49-F238E27FC236}">
                            <a16:creationId xmlns:a16="http://schemas.microsoft.com/office/drawing/2014/main" id="{01D6942E-15B7-4CA8-973A-575808AB5416}"/>
                          </a:ext>
                        </a:extLst>
                      </p:cNvPr>
                      <p:cNvPicPr/>
                      <p:nvPr/>
                    </p:nvPicPr>
                    <p:blipFill>
                      <a:blip r:embed="rId14"/>
                      <a:stretch>
                        <a:fillRect/>
                      </a:stretch>
                    </p:blipFill>
                    <p:spPr>
                      <a:xfrm>
                        <a:off x="6396037" y="4741055"/>
                        <a:ext cx="1173163" cy="765175"/>
                      </a:xfrm>
                      <a:prstGeom prst="rect">
                        <a:avLst/>
                      </a:prstGeom>
                    </p:spPr>
                  </p:pic>
                </p:oleObj>
              </mc:Fallback>
            </mc:AlternateContent>
          </a:graphicData>
        </a:graphic>
      </p:graphicFrame>
      <p:pic>
        <p:nvPicPr>
          <p:cNvPr id="14" name="Audio 13">
            <a:hlinkClick r:id="" action="ppaction://media"/>
            <a:extLst>
              <a:ext uri="{FF2B5EF4-FFF2-40B4-BE49-F238E27FC236}">
                <a16:creationId xmlns:a16="http://schemas.microsoft.com/office/drawing/2014/main" id="{FE6BB337-9245-433F-A938-89E53730A2E3}"/>
              </a:ext>
            </a:extLst>
          </p:cNvPr>
          <p:cNvPicPr>
            <a:picLocks noChangeAspect="1"/>
          </p:cNvPicPr>
          <p:nvPr>
            <a:audioFile r:link="rId3"/>
            <p:extLst>
              <p:ext uri="{DAA4B4D4-6D71-4841-9C94-3DE7FCFB9230}">
                <p14:media xmlns:p14="http://schemas.microsoft.com/office/powerpoint/2010/main" r:embed="rId2"/>
              </p:ext>
            </p:extLst>
          </p:nvPr>
        </p:nvPicPr>
        <p:blipFill>
          <a:blip r:embed="rId1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793506999"/>
      </p:ext>
    </p:extLst>
  </p:cSld>
  <p:clrMapOvr>
    <a:masterClrMapping/>
  </p:clrMapOvr>
  <mc:AlternateContent xmlns:mc="http://schemas.openxmlformats.org/markup-compatibility/2006">
    <mc:Choice xmlns:p14="http://schemas.microsoft.com/office/powerpoint/2010/main" Requires="p14">
      <p:transition spd="slow" p14:dur="2000" advTm="91373"/>
    </mc:Choice>
    <mc:Fallback>
      <p:transition spd="slow" advTm="913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3" fill="hold" display="0">
                  <p:stCondLst>
                    <p:cond delay="indefinite"/>
                  </p:stCondLst>
                  <p:endCondLst>
                    <p:cond evt="onStopAudio" delay="0">
                      <p:tgtEl>
                        <p:sldTgt/>
                      </p:tgtEl>
                    </p:cond>
                  </p:endCondLst>
                </p:cTn>
                <p:tgtEl>
                  <p:spTgt spid="14"/>
                </p:tgtEl>
              </p:cMediaNode>
            </p:audio>
          </p:childTnLst>
        </p:cTn>
      </p:par>
    </p:tnLst>
    <p:bldLst>
      <p:bldP spid="10" grpId="0" animBg="1"/>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Analytic equations</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a:xfrm>
            <a:off x="457199" y="1600200"/>
            <a:ext cx="8460297" cy="4525963"/>
          </a:xfrm>
        </p:spPr>
        <p:txBody>
          <a:bodyPr>
            <a:noAutofit/>
          </a:bodyPr>
          <a:lstStyle/>
          <a:p>
            <a:r>
              <a:rPr lang="en-US" dirty="0"/>
              <a:t>A differential equation involves an unknown function and its derivatives</a:t>
            </a:r>
          </a:p>
          <a:p>
            <a:pPr marL="0" indent="0">
              <a:buNone/>
            </a:pPr>
            <a:endParaRPr lang="en-US" dirty="0"/>
          </a:p>
          <a:p>
            <a:endParaRPr lang="en-US" dirty="0"/>
          </a:p>
          <a:p>
            <a:r>
              <a:rPr lang="en-US" dirty="0"/>
              <a:t>An integral equation involves an unknown function and its integrals:</a:t>
            </a:r>
          </a:p>
          <a:p>
            <a:endParaRPr lang="en-US" dirty="0"/>
          </a:p>
          <a:p>
            <a:endParaRPr lang="en-US" dirty="0"/>
          </a:p>
          <a:p>
            <a:r>
              <a:rPr lang="en-US" dirty="0"/>
              <a:t>An </a:t>
            </a:r>
            <a:r>
              <a:rPr lang="en-US" dirty="0" err="1"/>
              <a:t>integro</a:t>
            </a:r>
            <a:r>
              <a:rPr lang="en-US" dirty="0"/>
              <a:t>-differential equation involves an unknown function and its integrals and derivatives: </a:t>
            </a:r>
          </a:p>
          <a:p>
            <a:endParaRPr lang="en-US" dirty="0"/>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Approximating solutions to analytic equations</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5</a:t>
            </a:fld>
            <a:endParaRPr lang="en-CA"/>
          </a:p>
        </p:txBody>
      </p:sp>
      <p:grpSp>
        <p:nvGrpSpPr>
          <p:cNvPr id="11" name="Group 10">
            <a:extLst>
              <a:ext uri="{FF2B5EF4-FFF2-40B4-BE49-F238E27FC236}">
                <a16:creationId xmlns:a16="http://schemas.microsoft.com/office/drawing/2014/main" id="{7D9BF7C4-4949-4390-BFCD-95856834C4C7}"/>
              </a:ext>
            </a:extLst>
          </p:cNvPr>
          <p:cNvGrpSpPr/>
          <p:nvPr/>
        </p:nvGrpSpPr>
        <p:grpSpPr>
          <a:xfrm>
            <a:off x="1643729" y="3707116"/>
            <a:ext cx="1702028" cy="1004722"/>
            <a:chOff x="1643729" y="3707116"/>
            <a:chExt cx="1702028" cy="1004722"/>
          </a:xfrm>
        </p:grpSpPr>
        <p:grpSp>
          <p:nvGrpSpPr>
            <p:cNvPr id="65" name="Group 64">
              <a:extLst>
                <a:ext uri="{FF2B5EF4-FFF2-40B4-BE49-F238E27FC236}">
                  <a16:creationId xmlns:a16="http://schemas.microsoft.com/office/drawing/2014/main" id="{17CD6DBE-43CB-473D-AD0E-353E413F4C6A}"/>
                </a:ext>
              </a:extLst>
            </p:cNvPr>
            <p:cNvGrpSpPr/>
            <p:nvPr/>
          </p:nvGrpSpPr>
          <p:grpSpPr>
            <a:xfrm rot="5400000">
              <a:off x="2761248" y="4534271"/>
              <a:ext cx="261457" cy="93677"/>
              <a:chOff x="2190922" y="4110606"/>
              <a:chExt cx="261457" cy="93677"/>
            </a:xfrm>
          </p:grpSpPr>
          <p:cxnSp>
            <p:nvCxnSpPr>
              <p:cNvPr id="66" name="Straight Connector 65">
                <a:extLst>
                  <a:ext uri="{FF2B5EF4-FFF2-40B4-BE49-F238E27FC236}">
                    <a16:creationId xmlns:a16="http://schemas.microsoft.com/office/drawing/2014/main" id="{3BB41924-E426-4FF8-9A81-319DDD34D810}"/>
                  </a:ext>
                </a:extLst>
              </p:cNvPr>
              <p:cNvCxnSpPr>
                <a:cxnSpLocks/>
              </p:cNvCxnSpPr>
              <p:nvPr/>
            </p:nvCxnSpPr>
            <p:spPr>
              <a:xfrm flipH="1">
                <a:off x="2190922" y="4110606"/>
                <a:ext cx="260059"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457EFAAF-83B7-490A-B87C-FE6AC374EB4D}"/>
                  </a:ext>
                </a:extLst>
              </p:cNvPr>
              <p:cNvCxnSpPr>
                <a:cxnSpLocks/>
              </p:cNvCxnSpPr>
              <p:nvPr/>
            </p:nvCxnSpPr>
            <p:spPr>
              <a:xfrm flipH="1">
                <a:off x="2192320" y="4204283"/>
                <a:ext cx="260059"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72" name="Group 71">
              <a:extLst>
                <a:ext uri="{FF2B5EF4-FFF2-40B4-BE49-F238E27FC236}">
                  <a16:creationId xmlns:a16="http://schemas.microsoft.com/office/drawing/2014/main" id="{4610257D-A115-4E28-97C6-0593E01502A0}"/>
                </a:ext>
              </a:extLst>
            </p:cNvPr>
            <p:cNvGrpSpPr/>
            <p:nvPr/>
          </p:nvGrpSpPr>
          <p:grpSpPr>
            <a:xfrm rot="5400000">
              <a:off x="2796008" y="3615767"/>
              <a:ext cx="183062" cy="365760"/>
              <a:chOff x="512302" y="4038599"/>
              <a:chExt cx="183062" cy="526435"/>
            </a:xfrm>
          </p:grpSpPr>
          <p:cxnSp>
            <p:nvCxnSpPr>
              <p:cNvPr id="73" name="Straight Connector 72">
                <a:extLst>
                  <a:ext uri="{FF2B5EF4-FFF2-40B4-BE49-F238E27FC236}">
                    <a16:creationId xmlns:a16="http://schemas.microsoft.com/office/drawing/2014/main" id="{9ECCBF9E-92D8-4B9C-AF1E-1200333A616C}"/>
                  </a:ext>
                </a:extLst>
              </p:cNvPr>
              <p:cNvCxnSpPr>
                <a:cxnSpLocks/>
              </p:cNvCxnSpPr>
              <p:nvPr/>
            </p:nvCxnSpPr>
            <p:spPr>
              <a:xfrm>
                <a:off x="603742" y="4038599"/>
                <a:ext cx="91440" cy="4572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B34B6724-AA10-44F4-ACA1-058CAC2649B2}"/>
                  </a:ext>
                </a:extLst>
              </p:cNvPr>
              <p:cNvCxnSpPr>
                <a:cxnSpLocks/>
              </p:cNvCxnSpPr>
              <p:nvPr/>
            </p:nvCxnSpPr>
            <p:spPr>
              <a:xfrm>
                <a:off x="512302" y="4169945"/>
                <a:ext cx="182880" cy="9144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7818D2FF-2CA7-4677-82EC-E55781CBD163}"/>
                  </a:ext>
                </a:extLst>
              </p:cNvPr>
              <p:cNvCxnSpPr>
                <a:cxnSpLocks/>
              </p:cNvCxnSpPr>
              <p:nvPr/>
            </p:nvCxnSpPr>
            <p:spPr>
              <a:xfrm flipV="1">
                <a:off x="512302" y="4081838"/>
                <a:ext cx="182880" cy="9144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510A637D-E314-4D4D-9542-04D30B11910E}"/>
                  </a:ext>
                </a:extLst>
              </p:cNvPr>
              <p:cNvCxnSpPr>
                <a:cxnSpLocks/>
              </p:cNvCxnSpPr>
              <p:nvPr/>
            </p:nvCxnSpPr>
            <p:spPr>
              <a:xfrm flipV="1">
                <a:off x="512484" y="4256917"/>
                <a:ext cx="182880" cy="9007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AB350736-9834-41B1-9A34-03BC91E449FE}"/>
                  </a:ext>
                </a:extLst>
              </p:cNvPr>
              <p:cNvCxnSpPr>
                <a:cxnSpLocks/>
              </p:cNvCxnSpPr>
              <p:nvPr/>
            </p:nvCxnSpPr>
            <p:spPr>
              <a:xfrm>
                <a:off x="512484" y="4343696"/>
                <a:ext cx="182880" cy="90074"/>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BE334954-ACA3-4BDF-8E37-70293BA78AD0}"/>
                  </a:ext>
                </a:extLst>
              </p:cNvPr>
              <p:cNvCxnSpPr>
                <a:cxnSpLocks/>
              </p:cNvCxnSpPr>
              <p:nvPr/>
            </p:nvCxnSpPr>
            <p:spPr>
              <a:xfrm>
                <a:off x="512356" y="4519314"/>
                <a:ext cx="91440" cy="4572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4C284B55-8E82-4563-B972-1DD2A47EA563}"/>
                  </a:ext>
                </a:extLst>
              </p:cNvPr>
              <p:cNvCxnSpPr>
                <a:cxnSpLocks/>
              </p:cNvCxnSpPr>
              <p:nvPr/>
            </p:nvCxnSpPr>
            <p:spPr>
              <a:xfrm flipV="1">
                <a:off x="512302" y="4430153"/>
                <a:ext cx="182880" cy="9144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83" name="Straight Connector 82">
              <a:extLst>
                <a:ext uri="{FF2B5EF4-FFF2-40B4-BE49-F238E27FC236}">
                  <a16:creationId xmlns:a16="http://schemas.microsoft.com/office/drawing/2014/main" id="{3EA67479-2A97-4DC7-9DC5-CB2C4946C25F}"/>
                </a:ext>
              </a:extLst>
            </p:cNvPr>
            <p:cNvCxnSpPr>
              <a:cxnSpLocks/>
            </p:cNvCxnSpPr>
            <p:nvPr/>
          </p:nvCxnSpPr>
          <p:spPr>
            <a:xfrm flipH="1">
              <a:off x="2428100" y="3793295"/>
              <a:ext cx="281859"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F43FDDC1-0503-463F-8A92-6B7662C4326C}"/>
                </a:ext>
              </a:extLst>
            </p:cNvPr>
            <p:cNvCxnSpPr>
              <a:cxnSpLocks/>
              <a:stCxn id="91" idx="0"/>
            </p:cNvCxnSpPr>
            <p:nvPr/>
          </p:nvCxnSpPr>
          <p:spPr>
            <a:xfrm flipV="1">
              <a:off x="2435243" y="3795676"/>
              <a:ext cx="0" cy="18256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91" name="Oval 90">
              <a:extLst>
                <a:ext uri="{FF2B5EF4-FFF2-40B4-BE49-F238E27FC236}">
                  <a16:creationId xmlns:a16="http://schemas.microsoft.com/office/drawing/2014/main" id="{BE78637E-9926-4A9E-8E95-EBF400148083}"/>
                </a:ext>
              </a:extLst>
            </p:cNvPr>
            <p:cNvSpPr/>
            <p:nvPr/>
          </p:nvSpPr>
          <p:spPr>
            <a:xfrm>
              <a:off x="2225781" y="3978238"/>
              <a:ext cx="418923" cy="418923"/>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8" name="Straight Connector 97">
              <a:extLst>
                <a:ext uri="{FF2B5EF4-FFF2-40B4-BE49-F238E27FC236}">
                  <a16:creationId xmlns:a16="http://schemas.microsoft.com/office/drawing/2014/main" id="{6A337ADF-6A17-4412-A093-02D3F2203603}"/>
                </a:ext>
              </a:extLst>
            </p:cNvPr>
            <p:cNvCxnSpPr>
              <a:cxnSpLocks/>
            </p:cNvCxnSpPr>
            <p:nvPr/>
          </p:nvCxnSpPr>
          <p:spPr>
            <a:xfrm flipH="1">
              <a:off x="3063897" y="3793297"/>
              <a:ext cx="281859"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976458F1-2682-4FE1-9A5F-C66CEFAE32A8}"/>
                </a:ext>
              </a:extLst>
            </p:cNvPr>
            <p:cNvCxnSpPr>
              <a:cxnSpLocks/>
            </p:cNvCxnSpPr>
            <p:nvPr/>
          </p:nvCxnSpPr>
          <p:spPr>
            <a:xfrm flipV="1">
              <a:off x="3342880" y="3788533"/>
              <a:ext cx="1" cy="12058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B24CEB8F-7AD6-44CB-A010-8E75B14A7380}"/>
                </a:ext>
              </a:extLst>
            </p:cNvPr>
            <p:cNvCxnSpPr>
              <a:cxnSpLocks/>
            </p:cNvCxnSpPr>
            <p:nvPr/>
          </p:nvCxnSpPr>
          <p:spPr>
            <a:xfrm flipH="1">
              <a:off x="2428101" y="4589421"/>
              <a:ext cx="417037"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E8885E5B-F221-4D14-80B6-8C67E0951627}"/>
                </a:ext>
              </a:extLst>
            </p:cNvPr>
            <p:cNvCxnSpPr>
              <a:cxnSpLocks/>
            </p:cNvCxnSpPr>
            <p:nvPr/>
          </p:nvCxnSpPr>
          <p:spPr>
            <a:xfrm>
              <a:off x="2435243" y="4396316"/>
              <a:ext cx="0" cy="184794"/>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15F10A80-8E00-4875-B8E6-44434D388EB3}"/>
                </a:ext>
              </a:extLst>
            </p:cNvPr>
            <p:cNvCxnSpPr>
              <a:cxnSpLocks/>
            </p:cNvCxnSpPr>
            <p:nvPr/>
          </p:nvCxnSpPr>
          <p:spPr>
            <a:xfrm flipH="1">
              <a:off x="2938815" y="4589419"/>
              <a:ext cx="406942"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1383FBEE-1035-46DC-8816-68764BFFA524}"/>
                </a:ext>
              </a:extLst>
            </p:cNvPr>
            <p:cNvCxnSpPr>
              <a:cxnSpLocks/>
            </p:cNvCxnSpPr>
            <p:nvPr/>
          </p:nvCxnSpPr>
          <p:spPr>
            <a:xfrm>
              <a:off x="3342881" y="3839705"/>
              <a:ext cx="0" cy="74863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09" name="TextBox 108">
              <a:extLst>
                <a:ext uri="{FF2B5EF4-FFF2-40B4-BE49-F238E27FC236}">
                  <a16:creationId xmlns:a16="http://schemas.microsoft.com/office/drawing/2014/main" id="{F2FB8C97-2F9E-472D-82C5-F53A199AE809}"/>
                </a:ext>
              </a:extLst>
            </p:cNvPr>
            <p:cNvSpPr txBox="1"/>
            <p:nvPr/>
          </p:nvSpPr>
          <p:spPr>
            <a:xfrm>
              <a:off x="1643729" y="3935987"/>
              <a:ext cx="628067" cy="430887"/>
            </a:xfrm>
            <a:prstGeom prst="rect">
              <a:avLst/>
            </a:prstGeom>
            <a:noFill/>
          </p:spPr>
          <p:txBody>
            <a:bodyPr wrap="square">
              <a:spAutoFit/>
            </a:bodyPr>
            <a:lstStyle/>
            <a:p>
              <a:r>
                <a:rPr kumimoji="0" lang="en-US" sz="22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v</a:t>
              </a:r>
              <a:r>
                <a:rPr kumimoji="0" lang="en-US" sz="2200" b="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r>
                <a:rPr kumimoji="0" lang="en-US" sz="22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t</a:t>
              </a:r>
              <a:r>
                <a:rPr kumimoji="0" lang="en-US" sz="2200" b="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endParaRPr lang="en-US" i="1" dirty="0">
                <a:latin typeface="Times New Roman" panose="02020603050405020304" pitchFamily="18" charset="0"/>
                <a:cs typeface="Times New Roman" panose="02020603050405020304" pitchFamily="18" charset="0"/>
              </a:endParaRPr>
            </a:p>
          </p:txBody>
        </p:sp>
        <p:sp>
          <p:nvSpPr>
            <p:cNvPr id="111" name="TextBox 110">
              <a:extLst>
                <a:ext uri="{FF2B5EF4-FFF2-40B4-BE49-F238E27FC236}">
                  <a16:creationId xmlns:a16="http://schemas.microsoft.com/office/drawing/2014/main" id="{2A17340A-D277-43E5-9128-3A7709D042FF}"/>
                </a:ext>
              </a:extLst>
            </p:cNvPr>
            <p:cNvSpPr txBox="1"/>
            <p:nvPr/>
          </p:nvSpPr>
          <p:spPr>
            <a:xfrm>
              <a:off x="2903113" y="4202922"/>
              <a:ext cx="373304" cy="430887"/>
            </a:xfrm>
            <a:prstGeom prst="rect">
              <a:avLst/>
            </a:prstGeom>
            <a:noFill/>
          </p:spPr>
          <p:txBody>
            <a:bodyPr wrap="square">
              <a:spAutoFit/>
            </a:bodyPr>
            <a:lstStyle/>
            <a:p>
              <a:r>
                <a:rPr kumimoji="0" lang="en-US" sz="22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C</a:t>
              </a:r>
              <a:endParaRPr lang="en-US" i="1" dirty="0">
                <a:latin typeface="Times New Roman" panose="02020603050405020304" pitchFamily="18" charset="0"/>
                <a:cs typeface="Times New Roman" panose="02020603050405020304" pitchFamily="18" charset="0"/>
              </a:endParaRPr>
            </a:p>
          </p:txBody>
        </p:sp>
        <p:sp>
          <p:nvSpPr>
            <p:cNvPr id="112" name="TextBox 111">
              <a:extLst>
                <a:ext uri="{FF2B5EF4-FFF2-40B4-BE49-F238E27FC236}">
                  <a16:creationId xmlns:a16="http://schemas.microsoft.com/office/drawing/2014/main" id="{F9C20D37-8393-4003-9FD5-7523B1026959}"/>
                </a:ext>
              </a:extLst>
            </p:cNvPr>
            <p:cNvSpPr txBox="1"/>
            <p:nvPr/>
          </p:nvSpPr>
          <p:spPr>
            <a:xfrm>
              <a:off x="2723139" y="3839705"/>
              <a:ext cx="373304" cy="430887"/>
            </a:xfrm>
            <a:prstGeom prst="rect">
              <a:avLst/>
            </a:prstGeom>
            <a:noFill/>
          </p:spPr>
          <p:txBody>
            <a:bodyPr wrap="square">
              <a:spAutoFit/>
            </a:bodyPr>
            <a:lstStyle/>
            <a:p>
              <a:r>
                <a:rPr kumimoji="0" lang="en-US" sz="22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R</a:t>
              </a:r>
              <a:endParaRPr lang="en-US" i="1" dirty="0">
                <a:latin typeface="Times New Roman" panose="02020603050405020304" pitchFamily="18" charset="0"/>
                <a:cs typeface="Times New Roman" panose="02020603050405020304" pitchFamily="18" charset="0"/>
              </a:endParaRPr>
            </a:p>
          </p:txBody>
        </p:sp>
        <p:sp>
          <p:nvSpPr>
            <p:cNvPr id="113" name="TextBox 112">
              <a:extLst>
                <a:ext uri="{FF2B5EF4-FFF2-40B4-BE49-F238E27FC236}">
                  <a16:creationId xmlns:a16="http://schemas.microsoft.com/office/drawing/2014/main" id="{4BFA706F-14D4-40FD-9D22-DD1ABEFBF24F}"/>
                </a:ext>
              </a:extLst>
            </p:cNvPr>
            <p:cNvSpPr txBox="1"/>
            <p:nvPr/>
          </p:nvSpPr>
          <p:spPr>
            <a:xfrm>
              <a:off x="2290941" y="3938849"/>
              <a:ext cx="475666" cy="307777"/>
            </a:xfrm>
            <a:prstGeom prst="rect">
              <a:avLst/>
            </a:prstGeom>
            <a:noFill/>
          </p:spPr>
          <p:txBody>
            <a:bodyPr wrap="square">
              <a:spAutoFit/>
            </a:bodyPr>
            <a:lstStyle/>
            <a:p>
              <a:r>
                <a:rPr kumimoji="0" lang="en-US" sz="1400" b="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endParaRPr lang="en-US" sz="1100" b="1" dirty="0">
                <a:latin typeface="Times New Roman" panose="02020603050405020304" pitchFamily="18" charset="0"/>
                <a:cs typeface="Times New Roman" panose="02020603050405020304" pitchFamily="18" charset="0"/>
              </a:endParaRPr>
            </a:p>
          </p:txBody>
        </p:sp>
        <p:sp>
          <p:nvSpPr>
            <p:cNvPr id="114" name="TextBox 113">
              <a:extLst>
                <a:ext uri="{FF2B5EF4-FFF2-40B4-BE49-F238E27FC236}">
                  <a16:creationId xmlns:a16="http://schemas.microsoft.com/office/drawing/2014/main" id="{4EA5A70F-D3E0-43E6-8262-1A0BCB9FA051}"/>
                </a:ext>
              </a:extLst>
            </p:cNvPr>
            <p:cNvSpPr txBox="1"/>
            <p:nvPr/>
          </p:nvSpPr>
          <p:spPr>
            <a:xfrm>
              <a:off x="2299158" y="4117909"/>
              <a:ext cx="475666" cy="307777"/>
            </a:xfrm>
            <a:prstGeom prst="rect">
              <a:avLst/>
            </a:prstGeom>
            <a:noFill/>
          </p:spPr>
          <p:txBody>
            <a:bodyPr wrap="square">
              <a:spAutoFit/>
            </a:bodyPr>
            <a:lstStyle/>
            <a:p>
              <a:r>
                <a:rPr kumimoji="0" lang="en-US" sz="1400" b="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endParaRPr lang="en-US" sz="1100" b="1" dirty="0">
                <a:latin typeface="Times New Roman" panose="02020603050405020304" pitchFamily="18" charset="0"/>
                <a:cs typeface="Times New Roman" panose="02020603050405020304" pitchFamily="18" charset="0"/>
              </a:endParaRPr>
            </a:p>
          </p:txBody>
        </p:sp>
      </p:grpSp>
      <p:graphicFrame>
        <p:nvGraphicFramePr>
          <p:cNvPr id="115" name="Object 114">
            <a:extLst>
              <a:ext uri="{FF2B5EF4-FFF2-40B4-BE49-F238E27FC236}">
                <a16:creationId xmlns:a16="http://schemas.microsoft.com/office/drawing/2014/main" id="{63430DB7-E0A9-4CD3-BFCF-988EA90F9082}"/>
              </a:ext>
            </a:extLst>
          </p:cNvPr>
          <p:cNvGraphicFramePr>
            <a:graphicFrameLocks noChangeAspect="1"/>
          </p:cNvGraphicFramePr>
          <p:nvPr>
            <p:extLst>
              <p:ext uri="{D42A27DB-BD31-4B8C-83A1-F6EECF244321}">
                <p14:modId xmlns:p14="http://schemas.microsoft.com/office/powerpoint/2010/main" val="463098967"/>
              </p:ext>
            </p:extLst>
          </p:nvPr>
        </p:nvGraphicFramePr>
        <p:xfrm>
          <a:off x="4197350" y="3684588"/>
          <a:ext cx="3448050" cy="855662"/>
        </p:xfrm>
        <a:graphic>
          <a:graphicData uri="http://schemas.openxmlformats.org/presentationml/2006/ole">
            <mc:AlternateContent xmlns:mc="http://schemas.openxmlformats.org/markup-compatibility/2006">
              <mc:Choice xmlns:v="urn:schemas-microsoft-com:vml" Requires="v">
                <p:oleObj name="Equation" r:id="rId5" imgW="1942920" imgH="482400" progId="Equation.DSMT4">
                  <p:embed/>
                </p:oleObj>
              </mc:Choice>
              <mc:Fallback>
                <p:oleObj name="Equation" r:id="rId5" imgW="1942920" imgH="482400" progId="Equation.DSMT4">
                  <p:embed/>
                  <p:pic>
                    <p:nvPicPr>
                      <p:cNvPr id="115" name="Object 114">
                        <a:extLst>
                          <a:ext uri="{FF2B5EF4-FFF2-40B4-BE49-F238E27FC236}">
                            <a16:creationId xmlns:a16="http://schemas.microsoft.com/office/drawing/2014/main" id="{63430DB7-E0A9-4CD3-BFCF-988EA90F9082}"/>
                          </a:ext>
                        </a:extLst>
                      </p:cNvPr>
                      <p:cNvPicPr/>
                      <p:nvPr/>
                    </p:nvPicPr>
                    <p:blipFill>
                      <a:blip r:embed="rId6"/>
                      <a:stretch>
                        <a:fillRect/>
                      </a:stretch>
                    </p:blipFill>
                    <p:spPr>
                      <a:xfrm>
                        <a:off x="4197350" y="3684588"/>
                        <a:ext cx="3448050" cy="855662"/>
                      </a:xfrm>
                      <a:prstGeom prst="rect">
                        <a:avLst/>
                      </a:prstGeom>
                    </p:spPr>
                  </p:pic>
                </p:oleObj>
              </mc:Fallback>
            </mc:AlternateContent>
          </a:graphicData>
        </a:graphic>
      </p:graphicFrame>
      <p:grpSp>
        <p:nvGrpSpPr>
          <p:cNvPr id="39" name="Group 38">
            <a:extLst>
              <a:ext uri="{FF2B5EF4-FFF2-40B4-BE49-F238E27FC236}">
                <a16:creationId xmlns:a16="http://schemas.microsoft.com/office/drawing/2014/main" id="{3E683F70-C318-41F4-B914-A45B25E64AE9}"/>
              </a:ext>
            </a:extLst>
          </p:cNvPr>
          <p:cNvGrpSpPr/>
          <p:nvPr/>
        </p:nvGrpSpPr>
        <p:grpSpPr>
          <a:xfrm>
            <a:off x="1596105" y="5531163"/>
            <a:ext cx="2154057" cy="1004722"/>
            <a:chOff x="6758908" y="2485093"/>
            <a:chExt cx="2154057" cy="1004722"/>
          </a:xfrm>
        </p:grpSpPr>
        <p:grpSp>
          <p:nvGrpSpPr>
            <p:cNvPr id="40" name="Group 39">
              <a:extLst>
                <a:ext uri="{FF2B5EF4-FFF2-40B4-BE49-F238E27FC236}">
                  <a16:creationId xmlns:a16="http://schemas.microsoft.com/office/drawing/2014/main" id="{E8255D75-8D4E-415F-9497-22F32863C062}"/>
                </a:ext>
              </a:extLst>
            </p:cNvPr>
            <p:cNvGrpSpPr/>
            <p:nvPr/>
          </p:nvGrpSpPr>
          <p:grpSpPr>
            <a:xfrm rot="5400000">
              <a:off x="7876427" y="3312248"/>
              <a:ext cx="261457" cy="93677"/>
              <a:chOff x="2190922" y="4110606"/>
              <a:chExt cx="261457" cy="93677"/>
            </a:xfrm>
          </p:grpSpPr>
          <p:cxnSp>
            <p:nvCxnSpPr>
              <p:cNvPr id="85" name="Straight Connector 84">
                <a:extLst>
                  <a:ext uri="{FF2B5EF4-FFF2-40B4-BE49-F238E27FC236}">
                    <a16:creationId xmlns:a16="http://schemas.microsoft.com/office/drawing/2014/main" id="{566040D7-3452-46CA-B443-0910430C72C6}"/>
                  </a:ext>
                </a:extLst>
              </p:cNvPr>
              <p:cNvCxnSpPr>
                <a:cxnSpLocks/>
              </p:cNvCxnSpPr>
              <p:nvPr/>
            </p:nvCxnSpPr>
            <p:spPr>
              <a:xfrm flipH="1">
                <a:off x="2190922" y="4110606"/>
                <a:ext cx="260059"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A0524D8B-FDB1-49D9-921B-7EA39AB5D40F}"/>
                  </a:ext>
                </a:extLst>
              </p:cNvPr>
              <p:cNvCxnSpPr>
                <a:cxnSpLocks/>
              </p:cNvCxnSpPr>
              <p:nvPr/>
            </p:nvCxnSpPr>
            <p:spPr>
              <a:xfrm flipH="1">
                <a:off x="2192320" y="4204283"/>
                <a:ext cx="260059"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41" name="Group 40">
              <a:extLst>
                <a:ext uri="{FF2B5EF4-FFF2-40B4-BE49-F238E27FC236}">
                  <a16:creationId xmlns:a16="http://schemas.microsoft.com/office/drawing/2014/main" id="{3D479CCA-E9C7-4E98-85BF-8642A7B072E9}"/>
                </a:ext>
              </a:extLst>
            </p:cNvPr>
            <p:cNvGrpSpPr/>
            <p:nvPr/>
          </p:nvGrpSpPr>
          <p:grpSpPr>
            <a:xfrm>
              <a:off x="8361857" y="2691852"/>
              <a:ext cx="182880" cy="547649"/>
              <a:chOff x="1317491" y="3892549"/>
              <a:chExt cx="182880" cy="547649"/>
            </a:xfrm>
          </p:grpSpPr>
          <p:sp>
            <p:nvSpPr>
              <p:cNvPr id="80" name="Arc 79">
                <a:extLst>
                  <a:ext uri="{FF2B5EF4-FFF2-40B4-BE49-F238E27FC236}">
                    <a16:creationId xmlns:a16="http://schemas.microsoft.com/office/drawing/2014/main" id="{ED51C566-ED05-4CFC-BB16-0265A255343D}"/>
                  </a:ext>
                </a:extLst>
              </p:cNvPr>
              <p:cNvSpPr/>
              <p:nvPr/>
            </p:nvSpPr>
            <p:spPr>
              <a:xfrm>
                <a:off x="1317491" y="3892549"/>
                <a:ext cx="182880" cy="182880"/>
              </a:xfrm>
              <a:prstGeom prst="arc">
                <a:avLst>
                  <a:gd name="adj1" fmla="val 16200000"/>
                  <a:gd name="adj2" fmla="val 5248426"/>
                </a:avLst>
              </a:prstGeom>
              <a:ln w="127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1" name="Arc 80">
                <a:extLst>
                  <a:ext uri="{FF2B5EF4-FFF2-40B4-BE49-F238E27FC236}">
                    <a16:creationId xmlns:a16="http://schemas.microsoft.com/office/drawing/2014/main" id="{DABCF1D2-7F18-4928-A470-7C7CA6F90403}"/>
                  </a:ext>
                </a:extLst>
              </p:cNvPr>
              <p:cNvSpPr/>
              <p:nvPr/>
            </p:nvSpPr>
            <p:spPr>
              <a:xfrm>
                <a:off x="1317491" y="4073743"/>
                <a:ext cx="182880" cy="182880"/>
              </a:xfrm>
              <a:prstGeom prst="arc">
                <a:avLst>
                  <a:gd name="adj1" fmla="val 16200000"/>
                  <a:gd name="adj2" fmla="val 5248426"/>
                </a:avLst>
              </a:prstGeom>
              <a:ln w="127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2" name="Arc 81">
                <a:extLst>
                  <a:ext uri="{FF2B5EF4-FFF2-40B4-BE49-F238E27FC236}">
                    <a16:creationId xmlns:a16="http://schemas.microsoft.com/office/drawing/2014/main" id="{49B08D97-622D-47F8-8FC6-589827A49DAE}"/>
                  </a:ext>
                </a:extLst>
              </p:cNvPr>
              <p:cNvSpPr/>
              <p:nvPr/>
            </p:nvSpPr>
            <p:spPr>
              <a:xfrm>
                <a:off x="1317491" y="4257318"/>
                <a:ext cx="182880" cy="182880"/>
              </a:xfrm>
              <a:prstGeom prst="arc">
                <a:avLst>
                  <a:gd name="adj1" fmla="val 16200000"/>
                  <a:gd name="adj2" fmla="val 5248426"/>
                </a:avLst>
              </a:prstGeom>
              <a:ln w="127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42" name="Group 41">
              <a:extLst>
                <a:ext uri="{FF2B5EF4-FFF2-40B4-BE49-F238E27FC236}">
                  <a16:creationId xmlns:a16="http://schemas.microsoft.com/office/drawing/2014/main" id="{9EA13BAC-8FD2-4158-8822-2ABDFE67ABBD}"/>
                </a:ext>
              </a:extLst>
            </p:cNvPr>
            <p:cNvGrpSpPr/>
            <p:nvPr/>
          </p:nvGrpSpPr>
          <p:grpSpPr>
            <a:xfrm rot="5400000">
              <a:off x="7911187" y="2393744"/>
              <a:ext cx="183062" cy="365760"/>
              <a:chOff x="512302" y="4038599"/>
              <a:chExt cx="183062" cy="526435"/>
            </a:xfrm>
          </p:grpSpPr>
          <p:cxnSp>
            <p:nvCxnSpPr>
              <p:cNvPr id="58" name="Straight Connector 57">
                <a:extLst>
                  <a:ext uri="{FF2B5EF4-FFF2-40B4-BE49-F238E27FC236}">
                    <a16:creationId xmlns:a16="http://schemas.microsoft.com/office/drawing/2014/main" id="{4D7D0C9C-3525-4E52-BD5C-8370EE29FFE6}"/>
                  </a:ext>
                </a:extLst>
              </p:cNvPr>
              <p:cNvCxnSpPr>
                <a:cxnSpLocks/>
              </p:cNvCxnSpPr>
              <p:nvPr/>
            </p:nvCxnSpPr>
            <p:spPr>
              <a:xfrm>
                <a:off x="603742" y="4038599"/>
                <a:ext cx="91440" cy="4572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E51CBD1C-C8C7-49DB-90EE-E2EA4F4DB157}"/>
                  </a:ext>
                </a:extLst>
              </p:cNvPr>
              <p:cNvCxnSpPr>
                <a:cxnSpLocks/>
              </p:cNvCxnSpPr>
              <p:nvPr/>
            </p:nvCxnSpPr>
            <p:spPr>
              <a:xfrm>
                <a:off x="512302" y="4169945"/>
                <a:ext cx="182880" cy="9144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BC152D67-F3DC-4440-9561-D263242CBCCF}"/>
                  </a:ext>
                </a:extLst>
              </p:cNvPr>
              <p:cNvCxnSpPr>
                <a:cxnSpLocks/>
              </p:cNvCxnSpPr>
              <p:nvPr/>
            </p:nvCxnSpPr>
            <p:spPr>
              <a:xfrm flipV="1">
                <a:off x="512302" y="4081838"/>
                <a:ext cx="182880" cy="9144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E203060B-33CE-4AF5-9FF6-85E14DEDC8BA}"/>
                  </a:ext>
                </a:extLst>
              </p:cNvPr>
              <p:cNvCxnSpPr>
                <a:cxnSpLocks/>
              </p:cNvCxnSpPr>
              <p:nvPr/>
            </p:nvCxnSpPr>
            <p:spPr>
              <a:xfrm flipV="1">
                <a:off x="512484" y="4256917"/>
                <a:ext cx="182880" cy="9007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40187374-B06A-40B1-8995-8858D130ABB8}"/>
                  </a:ext>
                </a:extLst>
              </p:cNvPr>
              <p:cNvCxnSpPr>
                <a:cxnSpLocks/>
              </p:cNvCxnSpPr>
              <p:nvPr/>
            </p:nvCxnSpPr>
            <p:spPr>
              <a:xfrm>
                <a:off x="512484" y="4343696"/>
                <a:ext cx="182880" cy="90074"/>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E537B026-94E4-400D-A486-E81229B0F772}"/>
                  </a:ext>
                </a:extLst>
              </p:cNvPr>
              <p:cNvCxnSpPr>
                <a:cxnSpLocks/>
              </p:cNvCxnSpPr>
              <p:nvPr/>
            </p:nvCxnSpPr>
            <p:spPr>
              <a:xfrm>
                <a:off x="512356" y="4519314"/>
                <a:ext cx="91440" cy="4572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361386D6-078E-4B7A-923E-6F852EFA2F29}"/>
                  </a:ext>
                </a:extLst>
              </p:cNvPr>
              <p:cNvCxnSpPr>
                <a:cxnSpLocks/>
              </p:cNvCxnSpPr>
              <p:nvPr/>
            </p:nvCxnSpPr>
            <p:spPr>
              <a:xfrm flipV="1">
                <a:off x="512302" y="4430153"/>
                <a:ext cx="182880" cy="9144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43" name="Straight Connector 42">
              <a:extLst>
                <a:ext uri="{FF2B5EF4-FFF2-40B4-BE49-F238E27FC236}">
                  <a16:creationId xmlns:a16="http://schemas.microsoft.com/office/drawing/2014/main" id="{00EDA1A1-C501-4807-BB85-036DC2181ABC}"/>
                </a:ext>
              </a:extLst>
            </p:cNvPr>
            <p:cNvCxnSpPr>
              <a:cxnSpLocks/>
            </p:cNvCxnSpPr>
            <p:nvPr/>
          </p:nvCxnSpPr>
          <p:spPr>
            <a:xfrm flipH="1">
              <a:off x="7543279" y="2571272"/>
              <a:ext cx="281859"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7FF9618D-D6D7-494C-B0D1-710D6D1F6FCF}"/>
                </a:ext>
              </a:extLst>
            </p:cNvPr>
            <p:cNvCxnSpPr>
              <a:cxnSpLocks/>
              <a:stCxn id="45" idx="0"/>
            </p:cNvCxnSpPr>
            <p:nvPr/>
          </p:nvCxnSpPr>
          <p:spPr>
            <a:xfrm flipV="1">
              <a:off x="7550422" y="2573653"/>
              <a:ext cx="0" cy="18256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5" name="Oval 44">
              <a:extLst>
                <a:ext uri="{FF2B5EF4-FFF2-40B4-BE49-F238E27FC236}">
                  <a16:creationId xmlns:a16="http://schemas.microsoft.com/office/drawing/2014/main" id="{EB4F8B6B-75E0-468B-ABC7-BD399F87B823}"/>
                </a:ext>
              </a:extLst>
            </p:cNvPr>
            <p:cNvSpPr/>
            <p:nvPr/>
          </p:nvSpPr>
          <p:spPr>
            <a:xfrm>
              <a:off x="7340960" y="2756215"/>
              <a:ext cx="418923" cy="418923"/>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6" name="Straight Connector 45">
              <a:extLst>
                <a:ext uri="{FF2B5EF4-FFF2-40B4-BE49-F238E27FC236}">
                  <a16:creationId xmlns:a16="http://schemas.microsoft.com/office/drawing/2014/main" id="{FE04C763-BE11-4194-8131-464B2EE3FABF}"/>
                </a:ext>
              </a:extLst>
            </p:cNvPr>
            <p:cNvCxnSpPr>
              <a:cxnSpLocks/>
            </p:cNvCxnSpPr>
            <p:nvPr/>
          </p:nvCxnSpPr>
          <p:spPr>
            <a:xfrm flipH="1">
              <a:off x="8179076" y="2571274"/>
              <a:ext cx="281859"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F1D3319B-13F9-41E0-B24E-7A535851101F}"/>
                </a:ext>
              </a:extLst>
            </p:cNvPr>
            <p:cNvCxnSpPr>
              <a:cxnSpLocks/>
            </p:cNvCxnSpPr>
            <p:nvPr/>
          </p:nvCxnSpPr>
          <p:spPr>
            <a:xfrm flipV="1">
              <a:off x="8458059" y="2566510"/>
              <a:ext cx="1" cy="12058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4218EB98-B249-44D3-987D-108627E683EB}"/>
                </a:ext>
              </a:extLst>
            </p:cNvPr>
            <p:cNvCxnSpPr>
              <a:cxnSpLocks/>
            </p:cNvCxnSpPr>
            <p:nvPr/>
          </p:nvCxnSpPr>
          <p:spPr>
            <a:xfrm flipH="1">
              <a:off x="7543280" y="3361497"/>
              <a:ext cx="417037"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00891D4C-729A-4F63-A38A-BAE1AE1A4B6E}"/>
                </a:ext>
              </a:extLst>
            </p:cNvPr>
            <p:cNvCxnSpPr>
              <a:cxnSpLocks/>
            </p:cNvCxnSpPr>
            <p:nvPr/>
          </p:nvCxnSpPr>
          <p:spPr>
            <a:xfrm>
              <a:off x="7550422" y="3174293"/>
              <a:ext cx="0" cy="184794"/>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1C737E5E-5DA7-4929-9CFF-D8FFBD4D754B}"/>
                </a:ext>
              </a:extLst>
            </p:cNvPr>
            <p:cNvCxnSpPr>
              <a:cxnSpLocks/>
            </p:cNvCxnSpPr>
            <p:nvPr/>
          </p:nvCxnSpPr>
          <p:spPr>
            <a:xfrm flipH="1">
              <a:off x="8053994" y="3361495"/>
              <a:ext cx="406942"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63723056-58FF-4139-B50E-55BA6D475665}"/>
                </a:ext>
              </a:extLst>
            </p:cNvPr>
            <p:cNvCxnSpPr>
              <a:cxnSpLocks/>
            </p:cNvCxnSpPr>
            <p:nvPr/>
          </p:nvCxnSpPr>
          <p:spPr>
            <a:xfrm>
              <a:off x="8458059" y="3244263"/>
              <a:ext cx="1" cy="122054"/>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312AC9F8-6EDF-4144-B4D6-294333601384}"/>
                </a:ext>
              </a:extLst>
            </p:cNvPr>
            <p:cNvSpPr txBox="1"/>
            <p:nvPr/>
          </p:nvSpPr>
          <p:spPr>
            <a:xfrm>
              <a:off x="6758908" y="2713964"/>
              <a:ext cx="628067" cy="430887"/>
            </a:xfrm>
            <a:prstGeom prst="rect">
              <a:avLst/>
            </a:prstGeom>
            <a:noFill/>
          </p:spPr>
          <p:txBody>
            <a:bodyPr wrap="square">
              <a:spAutoFit/>
            </a:bodyPr>
            <a:lstStyle/>
            <a:p>
              <a:r>
                <a:rPr kumimoji="0" lang="en-US" sz="22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v</a:t>
              </a:r>
              <a:r>
                <a:rPr kumimoji="0" lang="en-US" sz="2200" b="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r>
                <a:rPr kumimoji="0" lang="en-US" sz="22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t</a:t>
              </a:r>
              <a:r>
                <a:rPr kumimoji="0" lang="en-US" sz="2200" b="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endParaRPr lang="en-US" i="1" dirty="0">
                <a:latin typeface="Times New Roman" panose="02020603050405020304" pitchFamily="18" charset="0"/>
                <a:cs typeface="Times New Roman" panose="02020603050405020304" pitchFamily="18" charset="0"/>
              </a:endParaRPr>
            </a:p>
          </p:txBody>
        </p:sp>
        <p:sp>
          <p:nvSpPr>
            <p:cNvPr id="53" name="TextBox 52">
              <a:extLst>
                <a:ext uri="{FF2B5EF4-FFF2-40B4-BE49-F238E27FC236}">
                  <a16:creationId xmlns:a16="http://schemas.microsoft.com/office/drawing/2014/main" id="{0BD28CE9-552F-4DA6-AB7E-B3E2FD568BA7}"/>
                </a:ext>
              </a:extLst>
            </p:cNvPr>
            <p:cNvSpPr txBox="1"/>
            <p:nvPr/>
          </p:nvSpPr>
          <p:spPr>
            <a:xfrm>
              <a:off x="8539661" y="2743406"/>
              <a:ext cx="373304" cy="430887"/>
            </a:xfrm>
            <a:prstGeom prst="rect">
              <a:avLst/>
            </a:prstGeom>
            <a:noFill/>
          </p:spPr>
          <p:txBody>
            <a:bodyPr wrap="square">
              <a:spAutoFit/>
            </a:bodyPr>
            <a:lstStyle/>
            <a:p>
              <a:r>
                <a:rPr kumimoji="0" lang="en-US" sz="22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L</a:t>
              </a:r>
              <a:endParaRPr lang="en-US" i="1" dirty="0">
                <a:latin typeface="Times New Roman" panose="02020603050405020304" pitchFamily="18" charset="0"/>
                <a:cs typeface="Times New Roman" panose="02020603050405020304" pitchFamily="18" charset="0"/>
              </a:endParaRPr>
            </a:p>
          </p:txBody>
        </p:sp>
        <p:sp>
          <p:nvSpPr>
            <p:cNvPr id="54" name="TextBox 53">
              <a:extLst>
                <a:ext uri="{FF2B5EF4-FFF2-40B4-BE49-F238E27FC236}">
                  <a16:creationId xmlns:a16="http://schemas.microsoft.com/office/drawing/2014/main" id="{DD482FFE-A7E0-4D41-9BDC-D20808F9AD49}"/>
                </a:ext>
              </a:extLst>
            </p:cNvPr>
            <p:cNvSpPr txBox="1"/>
            <p:nvPr/>
          </p:nvSpPr>
          <p:spPr>
            <a:xfrm>
              <a:off x="8018292" y="2980899"/>
              <a:ext cx="373304" cy="430887"/>
            </a:xfrm>
            <a:prstGeom prst="rect">
              <a:avLst/>
            </a:prstGeom>
            <a:noFill/>
          </p:spPr>
          <p:txBody>
            <a:bodyPr wrap="square">
              <a:spAutoFit/>
            </a:bodyPr>
            <a:lstStyle/>
            <a:p>
              <a:r>
                <a:rPr kumimoji="0" lang="en-US" sz="22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C</a:t>
              </a:r>
              <a:endParaRPr lang="en-US" i="1" dirty="0">
                <a:latin typeface="Times New Roman" panose="02020603050405020304" pitchFamily="18" charset="0"/>
                <a:cs typeface="Times New Roman" panose="02020603050405020304" pitchFamily="18" charset="0"/>
              </a:endParaRPr>
            </a:p>
          </p:txBody>
        </p:sp>
        <p:sp>
          <p:nvSpPr>
            <p:cNvPr id="55" name="TextBox 54">
              <a:extLst>
                <a:ext uri="{FF2B5EF4-FFF2-40B4-BE49-F238E27FC236}">
                  <a16:creationId xmlns:a16="http://schemas.microsoft.com/office/drawing/2014/main" id="{65083642-A40B-4B49-9C90-6F5E160123BC}"/>
                </a:ext>
              </a:extLst>
            </p:cNvPr>
            <p:cNvSpPr txBox="1"/>
            <p:nvPr/>
          </p:nvSpPr>
          <p:spPr>
            <a:xfrm>
              <a:off x="7838318" y="2617682"/>
              <a:ext cx="373304" cy="430887"/>
            </a:xfrm>
            <a:prstGeom prst="rect">
              <a:avLst/>
            </a:prstGeom>
            <a:noFill/>
          </p:spPr>
          <p:txBody>
            <a:bodyPr wrap="square">
              <a:spAutoFit/>
            </a:bodyPr>
            <a:lstStyle/>
            <a:p>
              <a:r>
                <a:rPr kumimoji="0" lang="en-US" sz="22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R</a:t>
              </a:r>
              <a:endParaRPr lang="en-US" i="1" dirty="0">
                <a:latin typeface="Times New Roman" panose="02020603050405020304" pitchFamily="18" charset="0"/>
                <a:cs typeface="Times New Roman" panose="02020603050405020304" pitchFamily="18" charset="0"/>
              </a:endParaRPr>
            </a:p>
          </p:txBody>
        </p:sp>
        <p:sp>
          <p:nvSpPr>
            <p:cNvPr id="56" name="TextBox 55">
              <a:extLst>
                <a:ext uri="{FF2B5EF4-FFF2-40B4-BE49-F238E27FC236}">
                  <a16:creationId xmlns:a16="http://schemas.microsoft.com/office/drawing/2014/main" id="{517BD8C0-D319-4639-9521-DF50BAC9F847}"/>
                </a:ext>
              </a:extLst>
            </p:cNvPr>
            <p:cNvSpPr txBox="1"/>
            <p:nvPr/>
          </p:nvSpPr>
          <p:spPr>
            <a:xfrm>
              <a:off x="7406120" y="2716826"/>
              <a:ext cx="475666" cy="307777"/>
            </a:xfrm>
            <a:prstGeom prst="rect">
              <a:avLst/>
            </a:prstGeom>
            <a:noFill/>
          </p:spPr>
          <p:txBody>
            <a:bodyPr wrap="square">
              <a:spAutoFit/>
            </a:bodyPr>
            <a:lstStyle/>
            <a:p>
              <a:r>
                <a:rPr kumimoji="0" lang="en-US" sz="1400" b="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endParaRPr lang="en-US" sz="1100" b="1" dirty="0">
                <a:latin typeface="Times New Roman" panose="02020603050405020304" pitchFamily="18" charset="0"/>
                <a:cs typeface="Times New Roman" panose="02020603050405020304" pitchFamily="18" charset="0"/>
              </a:endParaRPr>
            </a:p>
          </p:txBody>
        </p:sp>
        <p:sp>
          <p:nvSpPr>
            <p:cNvPr id="57" name="TextBox 56">
              <a:extLst>
                <a:ext uri="{FF2B5EF4-FFF2-40B4-BE49-F238E27FC236}">
                  <a16:creationId xmlns:a16="http://schemas.microsoft.com/office/drawing/2014/main" id="{CEEB8B01-2AA9-49CF-BB7D-99511E099389}"/>
                </a:ext>
              </a:extLst>
            </p:cNvPr>
            <p:cNvSpPr txBox="1"/>
            <p:nvPr/>
          </p:nvSpPr>
          <p:spPr>
            <a:xfrm>
              <a:off x="7414337" y="2895886"/>
              <a:ext cx="475666" cy="307777"/>
            </a:xfrm>
            <a:prstGeom prst="rect">
              <a:avLst/>
            </a:prstGeom>
            <a:noFill/>
          </p:spPr>
          <p:txBody>
            <a:bodyPr wrap="square">
              <a:spAutoFit/>
            </a:bodyPr>
            <a:lstStyle/>
            <a:p>
              <a:r>
                <a:rPr kumimoji="0" lang="en-US" sz="1400" b="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endParaRPr lang="en-US" sz="1100" b="1" dirty="0">
                <a:latin typeface="Times New Roman" panose="02020603050405020304" pitchFamily="18" charset="0"/>
                <a:cs typeface="Times New Roman" panose="02020603050405020304" pitchFamily="18" charset="0"/>
              </a:endParaRPr>
            </a:p>
          </p:txBody>
        </p:sp>
      </p:grpSp>
      <p:graphicFrame>
        <p:nvGraphicFramePr>
          <p:cNvPr id="87" name="Object 86">
            <a:extLst>
              <a:ext uri="{FF2B5EF4-FFF2-40B4-BE49-F238E27FC236}">
                <a16:creationId xmlns:a16="http://schemas.microsoft.com/office/drawing/2014/main" id="{EF1D734C-9B8E-464C-9DC4-90789A9D21A0}"/>
              </a:ext>
            </a:extLst>
          </p:cNvPr>
          <p:cNvGraphicFramePr>
            <a:graphicFrameLocks noChangeAspect="1"/>
          </p:cNvGraphicFramePr>
          <p:nvPr>
            <p:extLst>
              <p:ext uri="{D42A27DB-BD31-4B8C-83A1-F6EECF244321}">
                <p14:modId xmlns:p14="http://schemas.microsoft.com/office/powerpoint/2010/main" val="4183241355"/>
              </p:ext>
            </p:extLst>
          </p:nvPr>
        </p:nvGraphicFramePr>
        <p:xfrm>
          <a:off x="4090991" y="5522913"/>
          <a:ext cx="4392613" cy="855662"/>
        </p:xfrm>
        <a:graphic>
          <a:graphicData uri="http://schemas.openxmlformats.org/presentationml/2006/ole">
            <mc:AlternateContent xmlns:mc="http://schemas.openxmlformats.org/markup-compatibility/2006">
              <mc:Choice xmlns:v="urn:schemas-microsoft-com:vml" Requires="v">
                <p:oleObj name="Equation" r:id="rId7" imgW="2476440" imgH="482400" progId="Equation.DSMT4">
                  <p:embed/>
                </p:oleObj>
              </mc:Choice>
              <mc:Fallback>
                <p:oleObj name="Equation" r:id="rId7" imgW="2476440" imgH="482400" progId="Equation.DSMT4">
                  <p:embed/>
                  <p:pic>
                    <p:nvPicPr>
                      <p:cNvPr id="115" name="Object 114">
                        <a:extLst>
                          <a:ext uri="{FF2B5EF4-FFF2-40B4-BE49-F238E27FC236}">
                            <a16:creationId xmlns:a16="http://schemas.microsoft.com/office/drawing/2014/main" id="{63430DB7-E0A9-4CD3-BFCF-988EA90F9082}"/>
                          </a:ext>
                        </a:extLst>
                      </p:cNvPr>
                      <p:cNvPicPr/>
                      <p:nvPr/>
                    </p:nvPicPr>
                    <p:blipFill>
                      <a:blip r:embed="rId8"/>
                      <a:stretch>
                        <a:fillRect/>
                      </a:stretch>
                    </p:blipFill>
                    <p:spPr>
                      <a:xfrm>
                        <a:off x="4090991" y="5522913"/>
                        <a:ext cx="4392613" cy="855662"/>
                      </a:xfrm>
                      <a:prstGeom prst="rect">
                        <a:avLst/>
                      </a:prstGeom>
                    </p:spPr>
                  </p:pic>
                </p:oleObj>
              </mc:Fallback>
            </mc:AlternateContent>
          </a:graphicData>
        </a:graphic>
      </p:graphicFrame>
      <p:grpSp>
        <p:nvGrpSpPr>
          <p:cNvPr id="93" name="Group 92">
            <a:extLst>
              <a:ext uri="{FF2B5EF4-FFF2-40B4-BE49-F238E27FC236}">
                <a16:creationId xmlns:a16="http://schemas.microsoft.com/office/drawing/2014/main" id="{B9DE703B-8271-4DD2-98BF-4A69642FCFD8}"/>
              </a:ext>
            </a:extLst>
          </p:cNvPr>
          <p:cNvGrpSpPr/>
          <p:nvPr/>
        </p:nvGrpSpPr>
        <p:grpSpPr>
          <a:xfrm>
            <a:off x="3194291" y="2304154"/>
            <a:ext cx="182880" cy="547649"/>
            <a:chOff x="1317491" y="3892549"/>
            <a:chExt cx="182880" cy="547649"/>
          </a:xfrm>
        </p:grpSpPr>
        <p:sp>
          <p:nvSpPr>
            <p:cNvPr id="131" name="Arc 130">
              <a:extLst>
                <a:ext uri="{FF2B5EF4-FFF2-40B4-BE49-F238E27FC236}">
                  <a16:creationId xmlns:a16="http://schemas.microsoft.com/office/drawing/2014/main" id="{4199898A-CCCA-426F-80AD-21089C99E0AE}"/>
                </a:ext>
              </a:extLst>
            </p:cNvPr>
            <p:cNvSpPr/>
            <p:nvPr/>
          </p:nvSpPr>
          <p:spPr>
            <a:xfrm>
              <a:off x="1317491" y="3892549"/>
              <a:ext cx="182880" cy="182880"/>
            </a:xfrm>
            <a:prstGeom prst="arc">
              <a:avLst>
                <a:gd name="adj1" fmla="val 16200000"/>
                <a:gd name="adj2" fmla="val 5248426"/>
              </a:avLst>
            </a:prstGeom>
            <a:ln w="127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2" name="Arc 131">
              <a:extLst>
                <a:ext uri="{FF2B5EF4-FFF2-40B4-BE49-F238E27FC236}">
                  <a16:creationId xmlns:a16="http://schemas.microsoft.com/office/drawing/2014/main" id="{A91A0971-2286-47B3-9CC3-E9B5DEE07C49}"/>
                </a:ext>
              </a:extLst>
            </p:cNvPr>
            <p:cNvSpPr/>
            <p:nvPr/>
          </p:nvSpPr>
          <p:spPr>
            <a:xfrm>
              <a:off x="1317491" y="4073743"/>
              <a:ext cx="182880" cy="182880"/>
            </a:xfrm>
            <a:prstGeom prst="arc">
              <a:avLst>
                <a:gd name="adj1" fmla="val 16200000"/>
                <a:gd name="adj2" fmla="val 5248426"/>
              </a:avLst>
            </a:prstGeom>
            <a:ln w="127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3" name="Arc 132">
              <a:extLst>
                <a:ext uri="{FF2B5EF4-FFF2-40B4-BE49-F238E27FC236}">
                  <a16:creationId xmlns:a16="http://schemas.microsoft.com/office/drawing/2014/main" id="{E5BE9701-B98F-4104-81F0-C547F16A0C75}"/>
                </a:ext>
              </a:extLst>
            </p:cNvPr>
            <p:cNvSpPr/>
            <p:nvPr/>
          </p:nvSpPr>
          <p:spPr>
            <a:xfrm>
              <a:off x="1317491" y="4257318"/>
              <a:ext cx="182880" cy="182880"/>
            </a:xfrm>
            <a:prstGeom prst="arc">
              <a:avLst>
                <a:gd name="adj1" fmla="val 16200000"/>
                <a:gd name="adj2" fmla="val 5248426"/>
              </a:avLst>
            </a:prstGeom>
            <a:ln w="127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94" name="Group 93">
            <a:extLst>
              <a:ext uri="{FF2B5EF4-FFF2-40B4-BE49-F238E27FC236}">
                <a16:creationId xmlns:a16="http://schemas.microsoft.com/office/drawing/2014/main" id="{D1C21978-D629-416D-ADE9-7DAA9D25161B}"/>
              </a:ext>
            </a:extLst>
          </p:cNvPr>
          <p:cNvGrpSpPr/>
          <p:nvPr/>
        </p:nvGrpSpPr>
        <p:grpSpPr>
          <a:xfrm rot="5400000">
            <a:off x="2743621" y="2006046"/>
            <a:ext cx="183062" cy="365760"/>
            <a:chOff x="512302" y="4038599"/>
            <a:chExt cx="183062" cy="526435"/>
          </a:xfrm>
        </p:grpSpPr>
        <p:cxnSp>
          <p:nvCxnSpPr>
            <p:cNvPr id="124" name="Straight Connector 123">
              <a:extLst>
                <a:ext uri="{FF2B5EF4-FFF2-40B4-BE49-F238E27FC236}">
                  <a16:creationId xmlns:a16="http://schemas.microsoft.com/office/drawing/2014/main" id="{7AD2C68C-B2FC-47C2-BBE1-B6C90DA41B6C}"/>
                </a:ext>
              </a:extLst>
            </p:cNvPr>
            <p:cNvCxnSpPr>
              <a:cxnSpLocks/>
            </p:cNvCxnSpPr>
            <p:nvPr/>
          </p:nvCxnSpPr>
          <p:spPr>
            <a:xfrm>
              <a:off x="603742" y="4038599"/>
              <a:ext cx="91440" cy="4572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70900074-3A68-4707-833B-799A654CFAA2}"/>
                </a:ext>
              </a:extLst>
            </p:cNvPr>
            <p:cNvCxnSpPr>
              <a:cxnSpLocks/>
            </p:cNvCxnSpPr>
            <p:nvPr/>
          </p:nvCxnSpPr>
          <p:spPr>
            <a:xfrm>
              <a:off x="512302" y="4169945"/>
              <a:ext cx="182880" cy="9144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4F297DD3-32B6-4511-825F-3DA875978522}"/>
                </a:ext>
              </a:extLst>
            </p:cNvPr>
            <p:cNvCxnSpPr>
              <a:cxnSpLocks/>
            </p:cNvCxnSpPr>
            <p:nvPr/>
          </p:nvCxnSpPr>
          <p:spPr>
            <a:xfrm flipV="1">
              <a:off x="512302" y="4081838"/>
              <a:ext cx="182880" cy="9144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9C352565-DC45-4752-9C80-88F253683F0A}"/>
                </a:ext>
              </a:extLst>
            </p:cNvPr>
            <p:cNvCxnSpPr>
              <a:cxnSpLocks/>
            </p:cNvCxnSpPr>
            <p:nvPr/>
          </p:nvCxnSpPr>
          <p:spPr>
            <a:xfrm flipV="1">
              <a:off x="512484" y="4256917"/>
              <a:ext cx="182880" cy="9007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3382F4BB-DDCE-413F-A9DA-D22AFC2EE9FA}"/>
                </a:ext>
              </a:extLst>
            </p:cNvPr>
            <p:cNvCxnSpPr>
              <a:cxnSpLocks/>
            </p:cNvCxnSpPr>
            <p:nvPr/>
          </p:nvCxnSpPr>
          <p:spPr>
            <a:xfrm>
              <a:off x="512484" y="4343696"/>
              <a:ext cx="182880" cy="90074"/>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9AA3B0D3-E4E4-4974-A08E-5FB202DACC46}"/>
                </a:ext>
              </a:extLst>
            </p:cNvPr>
            <p:cNvCxnSpPr>
              <a:cxnSpLocks/>
            </p:cNvCxnSpPr>
            <p:nvPr/>
          </p:nvCxnSpPr>
          <p:spPr>
            <a:xfrm>
              <a:off x="512356" y="4519314"/>
              <a:ext cx="91440" cy="4572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7FCBE590-D5FF-42C5-BBE0-CDAB25A552F1}"/>
                </a:ext>
              </a:extLst>
            </p:cNvPr>
            <p:cNvCxnSpPr>
              <a:cxnSpLocks/>
            </p:cNvCxnSpPr>
            <p:nvPr/>
          </p:nvCxnSpPr>
          <p:spPr>
            <a:xfrm flipV="1">
              <a:off x="512302" y="4430153"/>
              <a:ext cx="182880" cy="9144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95" name="Straight Connector 94">
            <a:extLst>
              <a:ext uri="{FF2B5EF4-FFF2-40B4-BE49-F238E27FC236}">
                <a16:creationId xmlns:a16="http://schemas.microsoft.com/office/drawing/2014/main" id="{F900970F-050F-4533-B0D5-5B89AFC4D3FD}"/>
              </a:ext>
            </a:extLst>
          </p:cNvPr>
          <p:cNvCxnSpPr>
            <a:cxnSpLocks/>
          </p:cNvCxnSpPr>
          <p:nvPr/>
        </p:nvCxnSpPr>
        <p:spPr>
          <a:xfrm flipH="1">
            <a:off x="2375713" y="2183574"/>
            <a:ext cx="281859"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BE7A3498-3CB7-4C24-9C36-2297B241047A}"/>
              </a:ext>
            </a:extLst>
          </p:cNvPr>
          <p:cNvCxnSpPr>
            <a:cxnSpLocks/>
            <a:stCxn id="97" idx="0"/>
          </p:cNvCxnSpPr>
          <p:nvPr/>
        </p:nvCxnSpPr>
        <p:spPr>
          <a:xfrm flipV="1">
            <a:off x="2382856" y="2185955"/>
            <a:ext cx="0" cy="18256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97" name="Oval 96">
            <a:extLst>
              <a:ext uri="{FF2B5EF4-FFF2-40B4-BE49-F238E27FC236}">
                <a16:creationId xmlns:a16="http://schemas.microsoft.com/office/drawing/2014/main" id="{784A677D-1A65-4BA4-BAE8-9B9106899915}"/>
              </a:ext>
            </a:extLst>
          </p:cNvPr>
          <p:cNvSpPr/>
          <p:nvPr/>
        </p:nvSpPr>
        <p:spPr>
          <a:xfrm>
            <a:off x="2173394" y="2368517"/>
            <a:ext cx="418923" cy="418923"/>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0" name="Straight Connector 99">
            <a:extLst>
              <a:ext uri="{FF2B5EF4-FFF2-40B4-BE49-F238E27FC236}">
                <a16:creationId xmlns:a16="http://schemas.microsoft.com/office/drawing/2014/main" id="{005F0308-2156-4138-9C76-4838F4F7D9D2}"/>
              </a:ext>
            </a:extLst>
          </p:cNvPr>
          <p:cNvCxnSpPr>
            <a:cxnSpLocks/>
          </p:cNvCxnSpPr>
          <p:nvPr/>
        </p:nvCxnSpPr>
        <p:spPr>
          <a:xfrm flipH="1">
            <a:off x="3011510" y="2183576"/>
            <a:ext cx="281859"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17F42F94-340E-44E2-B9EF-DA7E200B6FB3}"/>
              </a:ext>
            </a:extLst>
          </p:cNvPr>
          <p:cNvCxnSpPr>
            <a:cxnSpLocks/>
          </p:cNvCxnSpPr>
          <p:nvPr/>
        </p:nvCxnSpPr>
        <p:spPr>
          <a:xfrm flipV="1">
            <a:off x="3290493" y="2178812"/>
            <a:ext cx="1" cy="12058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CE424262-30ED-4475-94F5-6BDBC5D52ED7}"/>
              </a:ext>
            </a:extLst>
          </p:cNvPr>
          <p:cNvCxnSpPr>
            <a:cxnSpLocks/>
          </p:cNvCxnSpPr>
          <p:nvPr/>
        </p:nvCxnSpPr>
        <p:spPr>
          <a:xfrm flipH="1">
            <a:off x="2375714" y="2982188"/>
            <a:ext cx="417037"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19909D3F-5CA8-465A-B477-273F46EB63D5}"/>
              </a:ext>
            </a:extLst>
          </p:cNvPr>
          <p:cNvCxnSpPr>
            <a:cxnSpLocks/>
          </p:cNvCxnSpPr>
          <p:nvPr/>
        </p:nvCxnSpPr>
        <p:spPr>
          <a:xfrm>
            <a:off x="2382856" y="2786595"/>
            <a:ext cx="0" cy="184794"/>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AF02E2E0-B1CD-4BEA-835B-020A9B3650A3}"/>
              </a:ext>
            </a:extLst>
          </p:cNvPr>
          <p:cNvCxnSpPr>
            <a:cxnSpLocks/>
          </p:cNvCxnSpPr>
          <p:nvPr/>
        </p:nvCxnSpPr>
        <p:spPr>
          <a:xfrm flipH="1" flipV="1">
            <a:off x="2766607" y="2979778"/>
            <a:ext cx="526763" cy="2408"/>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583933DA-507C-4535-BCA5-F0A48F08D1A7}"/>
              </a:ext>
            </a:extLst>
          </p:cNvPr>
          <p:cNvCxnSpPr>
            <a:cxnSpLocks/>
          </p:cNvCxnSpPr>
          <p:nvPr/>
        </p:nvCxnSpPr>
        <p:spPr>
          <a:xfrm>
            <a:off x="3290493" y="2856565"/>
            <a:ext cx="1" cy="122054"/>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18" name="TextBox 117">
            <a:extLst>
              <a:ext uri="{FF2B5EF4-FFF2-40B4-BE49-F238E27FC236}">
                <a16:creationId xmlns:a16="http://schemas.microsoft.com/office/drawing/2014/main" id="{CD307651-6359-496F-8307-DBF77027DCD9}"/>
              </a:ext>
            </a:extLst>
          </p:cNvPr>
          <p:cNvSpPr txBox="1"/>
          <p:nvPr/>
        </p:nvSpPr>
        <p:spPr>
          <a:xfrm>
            <a:off x="1591342" y="2326266"/>
            <a:ext cx="628067" cy="430887"/>
          </a:xfrm>
          <a:prstGeom prst="rect">
            <a:avLst/>
          </a:prstGeom>
          <a:noFill/>
        </p:spPr>
        <p:txBody>
          <a:bodyPr wrap="square">
            <a:spAutoFit/>
          </a:bodyPr>
          <a:lstStyle/>
          <a:p>
            <a:r>
              <a:rPr kumimoji="0" lang="en-US" sz="22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v</a:t>
            </a:r>
            <a:r>
              <a:rPr kumimoji="0" lang="en-US" sz="2200" b="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r>
              <a:rPr kumimoji="0" lang="en-US" sz="22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t</a:t>
            </a:r>
            <a:r>
              <a:rPr kumimoji="0" lang="en-US" sz="2200" b="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endParaRPr lang="en-US" i="1" dirty="0">
              <a:latin typeface="Times New Roman" panose="02020603050405020304" pitchFamily="18" charset="0"/>
              <a:cs typeface="Times New Roman" panose="02020603050405020304" pitchFamily="18" charset="0"/>
            </a:endParaRPr>
          </a:p>
        </p:txBody>
      </p:sp>
      <p:sp>
        <p:nvSpPr>
          <p:cNvPr id="119" name="TextBox 118">
            <a:extLst>
              <a:ext uri="{FF2B5EF4-FFF2-40B4-BE49-F238E27FC236}">
                <a16:creationId xmlns:a16="http://schemas.microsoft.com/office/drawing/2014/main" id="{DB6BA4B1-2210-4914-8334-5E3E9CA58365}"/>
              </a:ext>
            </a:extLst>
          </p:cNvPr>
          <p:cNvSpPr txBox="1"/>
          <p:nvPr/>
        </p:nvSpPr>
        <p:spPr>
          <a:xfrm>
            <a:off x="3372095" y="2355708"/>
            <a:ext cx="373304" cy="430887"/>
          </a:xfrm>
          <a:prstGeom prst="rect">
            <a:avLst/>
          </a:prstGeom>
          <a:noFill/>
        </p:spPr>
        <p:txBody>
          <a:bodyPr wrap="square">
            <a:spAutoFit/>
          </a:bodyPr>
          <a:lstStyle/>
          <a:p>
            <a:r>
              <a:rPr kumimoji="0" lang="en-US" sz="22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L</a:t>
            </a:r>
            <a:endParaRPr lang="en-US" i="1" dirty="0">
              <a:latin typeface="Times New Roman" panose="02020603050405020304" pitchFamily="18" charset="0"/>
              <a:cs typeface="Times New Roman" panose="02020603050405020304" pitchFamily="18" charset="0"/>
            </a:endParaRPr>
          </a:p>
        </p:txBody>
      </p:sp>
      <p:sp>
        <p:nvSpPr>
          <p:cNvPr id="121" name="TextBox 120">
            <a:extLst>
              <a:ext uri="{FF2B5EF4-FFF2-40B4-BE49-F238E27FC236}">
                <a16:creationId xmlns:a16="http://schemas.microsoft.com/office/drawing/2014/main" id="{2A402BE6-CC84-4912-A5CC-5F0C6E6ED6A6}"/>
              </a:ext>
            </a:extLst>
          </p:cNvPr>
          <p:cNvSpPr txBox="1"/>
          <p:nvPr/>
        </p:nvSpPr>
        <p:spPr>
          <a:xfrm>
            <a:off x="2670752" y="2229984"/>
            <a:ext cx="373304" cy="430887"/>
          </a:xfrm>
          <a:prstGeom prst="rect">
            <a:avLst/>
          </a:prstGeom>
          <a:noFill/>
        </p:spPr>
        <p:txBody>
          <a:bodyPr wrap="square">
            <a:spAutoFit/>
          </a:bodyPr>
          <a:lstStyle/>
          <a:p>
            <a:r>
              <a:rPr kumimoji="0" lang="en-US" sz="22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R</a:t>
            </a:r>
            <a:endParaRPr lang="en-US" i="1" dirty="0">
              <a:latin typeface="Times New Roman" panose="02020603050405020304" pitchFamily="18" charset="0"/>
              <a:cs typeface="Times New Roman" panose="02020603050405020304" pitchFamily="18" charset="0"/>
            </a:endParaRPr>
          </a:p>
        </p:txBody>
      </p:sp>
      <p:sp>
        <p:nvSpPr>
          <p:cNvPr id="122" name="TextBox 121">
            <a:extLst>
              <a:ext uri="{FF2B5EF4-FFF2-40B4-BE49-F238E27FC236}">
                <a16:creationId xmlns:a16="http://schemas.microsoft.com/office/drawing/2014/main" id="{5A85CF16-F4CD-4825-BC5F-429C46D58700}"/>
              </a:ext>
            </a:extLst>
          </p:cNvPr>
          <p:cNvSpPr txBox="1"/>
          <p:nvPr/>
        </p:nvSpPr>
        <p:spPr>
          <a:xfrm>
            <a:off x="2238554" y="2329128"/>
            <a:ext cx="475666" cy="307777"/>
          </a:xfrm>
          <a:prstGeom prst="rect">
            <a:avLst/>
          </a:prstGeom>
          <a:noFill/>
        </p:spPr>
        <p:txBody>
          <a:bodyPr wrap="square">
            <a:spAutoFit/>
          </a:bodyPr>
          <a:lstStyle/>
          <a:p>
            <a:r>
              <a:rPr kumimoji="0" lang="en-US" sz="1400" b="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endParaRPr lang="en-US" sz="1100" b="1" dirty="0">
              <a:latin typeface="Times New Roman" panose="02020603050405020304" pitchFamily="18" charset="0"/>
              <a:cs typeface="Times New Roman" panose="02020603050405020304" pitchFamily="18" charset="0"/>
            </a:endParaRPr>
          </a:p>
        </p:txBody>
      </p:sp>
      <p:sp>
        <p:nvSpPr>
          <p:cNvPr id="123" name="TextBox 122">
            <a:extLst>
              <a:ext uri="{FF2B5EF4-FFF2-40B4-BE49-F238E27FC236}">
                <a16:creationId xmlns:a16="http://schemas.microsoft.com/office/drawing/2014/main" id="{F3F8EDB6-7AF0-4354-BDFB-D53DCC48DC0E}"/>
              </a:ext>
            </a:extLst>
          </p:cNvPr>
          <p:cNvSpPr txBox="1"/>
          <p:nvPr/>
        </p:nvSpPr>
        <p:spPr>
          <a:xfrm>
            <a:off x="2246771" y="2508188"/>
            <a:ext cx="475666" cy="307777"/>
          </a:xfrm>
          <a:prstGeom prst="rect">
            <a:avLst/>
          </a:prstGeom>
          <a:noFill/>
        </p:spPr>
        <p:txBody>
          <a:bodyPr wrap="square">
            <a:spAutoFit/>
          </a:bodyPr>
          <a:lstStyle/>
          <a:p>
            <a:r>
              <a:rPr kumimoji="0" lang="en-US" sz="1400" b="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endParaRPr lang="en-US" sz="1100" b="1" dirty="0">
              <a:latin typeface="Times New Roman" panose="02020603050405020304" pitchFamily="18" charset="0"/>
              <a:cs typeface="Times New Roman" panose="02020603050405020304" pitchFamily="18" charset="0"/>
            </a:endParaRPr>
          </a:p>
        </p:txBody>
      </p:sp>
      <p:graphicFrame>
        <p:nvGraphicFramePr>
          <p:cNvPr id="136" name="Object 135">
            <a:extLst>
              <a:ext uri="{FF2B5EF4-FFF2-40B4-BE49-F238E27FC236}">
                <a16:creationId xmlns:a16="http://schemas.microsoft.com/office/drawing/2014/main" id="{C34A202E-051D-4595-BD91-7EB5EFBC24D4}"/>
              </a:ext>
            </a:extLst>
          </p:cNvPr>
          <p:cNvGraphicFramePr>
            <a:graphicFrameLocks noChangeAspect="1"/>
          </p:cNvGraphicFramePr>
          <p:nvPr>
            <p:extLst>
              <p:ext uri="{D42A27DB-BD31-4B8C-83A1-F6EECF244321}">
                <p14:modId xmlns:p14="http://schemas.microsoft.com/office/powerpoint/2010/main" val="810950101"/>
              </p:ext>
            </p:extLst>
          </p:nvPr>
        </p:nvGraphicFramePr>
        <p:xfrm>
          <a:off x="4822825" y="2355708"/>
          <a:ext cx="2252663" cy="473075"/>
        </p:xfrm>
        <a:graphic>
          <a:graphicData uri="http://schemas.openxmlformats.org/presentationml/2006/ole">
            <mc:AlternateContent xmlns:mc="http://schemas.openxmlformats.org/markup-compatibility/2006">
              <mc:Choice xmlns:v="urn:schemas-microsoft-com:vml" Requires="v">
                <p:oleObj name="Equation" r:id="rId9" imgW="1269720" imgH="266400" progId="Equation.DSMT4">
                  <p:embed/>
                </p:oleObj>
              </mc:Choice>
              <mc:Fallback>
                <p:oleObj name="Equation" r:id="rId9" imgW="1269720" imgH="266400" progId="Equation.DSMT4">
                  <p:embed/>
                  <p:pic>
                    <p:nvPicPr>
                      <p:cNvPr id="87" name="Object 86">
                        <a:extLst>
                          <a:ext uri="{FF2B5EF4-FFF2-40B4-BE49-F238E27FC236}">
                            <a16:creationId xmlns:a16="http://schemas.microsoft.com/office/drawing/2014/main" id="{EF1D734C-9B8E-464C-9DC4-90789A9D21A0}"/>
                          </a:ext>
                        </a:extLst>
                      </p:cNvPr>
                      <p:cNvPicPr/>
                      <p:nvPr/>
                    </p:nvPicPr>
                    <p:blipFill>
                      <a:blip r:embed="rId10"/>
                      <a:stretch>
                        <a:fillRect/>
                      </a:stretch>
                    </p:blipFill>
                    <p:spPr>
                      <a:xfrm>
                        <a:off x="4822825" y="2355708"/>
                        <a:ext cx="2252663" cy="473075"/>
                      </a:xfrm>
                      <a:prstGeom prst="rect">
                        <a:avLst/>
                      </a:prstGeom>
                    </p:spPr>
                  </p:pic>
                </p:oleObj>
              </mc:Fallback>
            </mc:AlternateContent>
          </a:graphicData>
        </a:graphic>
      </p:graphicFrame>
      <p:pic>
        <p:nvPicPr>
          <p:cNvPr id="14" name="Audio 13">
            <a:hlinkClick r:id="" action="ppaction://media"/>
            <a:extLst>
              <a:ext uri="{FF2B5EF4-FFF2-40B4-BE49-F238E27FC236}">
                <a16:creationId xmlns:a16="http://schemas.microsoft.com/office/drawing/2014/main" id="{4790D585-839E-404E-B4C5-1FE4D1E376AA}"/>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4104911334"/>
      </p:ext>
    </p:extLst>
  </p:cSld>
  <p:clrMapOvr>
    <a:masterClrMapping/>
  </p:clrMapOvr>
  <mc:AlternateContent xmlns:mc="http://schemas.openxmlformats.org/markup-compatibility/2006">
    <mc:Choice xmlns:p14="http://schemas.microsoft.com/office/powerpoint/2010/main" Requires="p14">
      <p:transition spd="slow" p14:dur="2000" advTm="70222"/>
    </mc:Choice>
    <mc:Fallback>
      <p:transition spd="slow" advTm="702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1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8195D2-31A2-47FD-8B25-1D50D31332F7}"/>
              </a:ext>
            </a:extLst>
          </p:cNvPr>
          <p:cNvSpPr>
            <a:spLocks noGrp="1"/>
          </p:cNvSpPr>
          <p:nvPr>
            <p:ph type="title"/>
          </p:nvPr>
        </p:nvSpPr>
        <p:spPr/>
        <p:txBody>
          <a:bodyPr/>
          <a:lstStyle/>
          <a:p>
            <a:r>
              <a:rPr lang="en-US" dirty="0"/>
              <a:t>Tools</a:t>
            </a:r>
          </a:p>
        </p:txBody>
      </p:sp>
      <p:sp>
        <p:nvSpPr>
          <p:cNvPr id="3" name="Content Placeholder 2">
            <a:extLst>
              <a:ext uri="{FF2B5EF4-FFF2-40B4-BE49-F238E27FC236}">
                <a16:creationId xmlns:a16="http://schemas.microsoft.com/office/drawing/2014/main" id="{2404CFD1-18FA-486C-9B55-EA9DB691553D}"/>
              </a:ext>
            </a:extLst>
          </p:cNvPr>
          <p:cNvSpPr>
            <a:spLocks noGrp="1"/>
          </p:cNvSpPr>
          <p:nvPr>
            <p:ph idx="1"/>
          </p:nvPr>
        </p:nvSpPr>
        <p:spPr/>
        <p:txBody>
          <a:bodyPr/>
          <a:lstStyle/>
          <a:p>
            <a:r>
              <a:rPr lang="en-US" dirty="0"/>
              <a:t>By taking derivatives, integral and </a:t>
            </a:r>
            <a:r>
              <a:rPr lang="en-US" dirty="0" err="1"/>
              <a:t>integro</a:t>
            </a:r>
            <a:r>
              <a:rPr lang="en-US" dirty="0"/>
              <a:t>-differential equations can be converted to pure differential equations:</a:t>
            </a:r>
          </a:p>
          <a:p>
            <a:endParaRPr lang="en-US" dirty="0"/>
          </a:p>
          <a:p>
            <a:endParaRPr lang="en-US" dirty="0"/>
          </a:p>
          <a:p>
            <a:endParaRPr lang="en-US" dirty="0"/>
          </a:p>
          <a:p>
            <a:r>
              <a:rPr lang="en-US" dirty="0"/>
              <a:t>Maxwell’s equations can be written either as integral equations or partial differential equations</a:t>
            </a:r>
          </a:p>
          <a:p>
            <a:pPr lvl="1"/>
            <a:endParaRPr lang="en-US" dirty="0"/>
          </a:p>
          <a:p>
            <a:pPr lvl="1"/>
            <a:endParaRPr lang="en-US" dirty="0"/>
          </a:p>
          <a:p>
            <a:pPr lvl="1"/>
            <a:endParaRPr lang="en-US" dirty="0"/>
          </a:p>
          <a:p>
            <a:pPr lvl="1"/>
            <a:r>
              <a:rPr lang="en-US" dirty="0"/>
              <a:t>To make life simple, engineers focus on differential equations</a:t>
            </a:r>
          </a:p>
        </p:txBody>
      </p:sp>
      <p:sp>
        <p:nvSpPr>
          <p:cNvPr id="4" name="Footer Placeholder 3">
            <a:extLst>
              <a:ext uri="{FF2B5EF4-FFF2-40B4-BE49-F238E27FC236}">
                <a16:creationId xmlns:a16="http://schemas.microsoft.com/office/drawing/2014/main" id="{279C013C-6A40-449C-8B59-1B8DCFD158FF}"/>
              </a:ext>
            </a:extLst>
          </p:cNvPr>
          <p:cNvSpPr>
            <a:spLocks noGrp="1"/>
          </p:cNvSpPr>
          <p:nvPr>
            <p:ph type="ftr" sz="quarter" idx="11"/>
          </p:nvPr>
        </p:nvSpPr>
        <p:spPr/>
        <p:txBody>
          <a:bodyPr/>
          <a:lstStyle/>
          <a:p>
            <a:r>
              <a:rPr lang="en-US"/>
              <a:t>Approximating solutions to analytic equations</a:t>
            </a:r>
            <a:endParaRPr lang="en-CA" dirty="0"/>
          </a:p>
        </p:txBody>
      </p:sp>
      <p:sp>
        <p:nvSpPr>
          <p:cNvPr id="5" name="Slide Number Placeholder 4">
            <a:extLst>
              <a:ext uri="{FF2B5EF4-FFF2-40B4-BE49-F238E27FC236}">
                <a16:creationId xmlns:a16="http://schemas.microsoft.com/office/drawing/2014/main" id="{87B4B626-1098-410C-A0CC-66CB2C88FE69}"/>
              </a:ext>
            </a:extLst>
          </p:cNvPr>
          <p:cNvSpPr>
            <a:spLocks noGrp="1"/>
          </p:cNvSpPr>
          <p:nvPr>
            <p:ph type="sldNum" sz="quarter" idx="12"/>
          </p:nvPr>
        </p:nvSpPr>
        <p:spPr/>
        <p:txBody>
          <a:bodyPr/>
          <a:lstStyle/>
          <a:p>
            <a:fld id="{42EF6DC8-DA9C-4533-8A40-BB00A2545AF8}" type="slidenum">
              <a:rPr lang="en-CA" smtClean="0"/>
              <a:pPr/>
              <a:t>6</a:t>
            </a:fld>
            <a:endParaRPr lang="en-CA"/>
          </a:p>
        </p:txBody>
      </p:sp>
      <p:graphicFrame>
        <p:nvGraphicFramePr>
          <p:cNvPr id="6" name="Object 5">
            <a:extLst>
              <a:ext uri="{FF2B5EF4-FFF2-40B4-BE49-F238E27FC236}">
                <a16:creationId xmlns:a16="http://schemas.microsoft.com/office/drawing/2014/main" id="{B7BB5B6F-0A16-42A9-AF67-55B70EB1B5AF}"/>
              </a:ext>
            </a:extLst>
          </p:cNvPr>
          <p:cNvGraphicFramePr>
            <a:graphicFrameLocks noChangeAspect="1"/>
          </p:cNvGraphicFramePr>
          <p:nvPr>
            <p:extLst>
              <p:ext uri="{D42A27DB-BD31-4B8C-83A1-F6EECF244321}">
                <p14:modId xmlns:p14="http://schemas.microsoft.com/office/powerpoint/2010/main" val="2278040543"/>
              </p:ext>
            </p:extLst>
          </p:nvPr>
        </p:nvGraphicFramePr>
        <p:xfrm>
          <a:off x="2514600" y="2236788"/>
          <a:ext cx="4392613" cy="855662"/>
        </p:xfrm>
        <a:graphic>
          <a:graphicData uri="http://schemas.openxmlformats.org/presentationml/2006/ole">
            <mc:AlternateContent xmlns:mc="http://schemas.openxmlformats.org/markup-compatibility/2006">
              <mc:Choice xmlns:v="urn:schemas-microsoft-com:vml" Requires="v">
                <p:oleObj name="Equation" r:id="rId5" imgW="2476440" imgH="482400" progId="Equation.DSMT4">
                  <p:embed/>
                </p:oleObj>
              </mc:Choice>
              <mc:Fallback>
                <p:oleObj name="Equation" r:id="rId5" imgW="2476440" imgH="482400" progId="Equation.DSMT4">
                  <p:embed/>
                  <p:pic>
                    <p:nvPicPr>
                      <p:cNvPr id="87" name="Object 86">
                        <a:extLst>
                          <a:ext uri="{FF2B5EF4-FFF2-40B4-BE49-F238E27FC236}">
                            <a16:creationId xmlns:a16="http://schemas.microsoft.com/office/drawing/2014/main" id="{EF1D734C-9B8E-464C-9DC4-90789A9D21A0}"/>
                          </a:ext>
                        </a:extLst>
                      </p:cNvPr>
                      <p:cNvPicPr/>
                      <p:nvPr/>
                    </p:nvPicPr>
                    <p:blipFill>
                      <a:blip r:embed="rId6"/>
                      <a:stretch>
                        <a:fillRect/>
                      </a:stretch>
                    </p:blipFill>
                    <p:spPr>
                      <a:xfrm>
                        <a:off x="2514600" y="2236788"/>
                        <a:ext cx="4392613" cy="855662"/>
                      </a:xfrm>
                      <a:prstGeom prst="rect">
                        <a:avLst/>
                      </a:prstGeom>
                    </p:spPr>
                  </p:pic>
                </p:oleObj>
              </mc:Fallback>
            </mc:AlternateContent>
          </a:graphicData>
        </a:graphic>
      </p:graphicFrame>
      <p:graphicFrame>
        <p:nvGraphicFramePr>
          <p:cNvPr id="7" name="Object 6">
            <a:extLst>
              <a:ext uri="{FF2B5EF4-FFF2-40B4-BE49-F238E27FC236}">
                <a16:creationId xmlns:a16="http://schemas.microsoft.com/office/drawing/2014/main" id="{0CA8184A-052A-41E9-AF81-4BC44C1C1615}"/>
              </a:ext>
            </a:extLst>
          </p:cNvPr>
          <p:cNvGraphicFramePr>
            <a:graphicFrameLocks noChangeAspect="1"/>
          </p:cNvGraphicFramePr>
          <p:nvPr>
            <p:extLst>
              <p:ext uri="{D42A27DB-BD31-4B8C-83A1-F6EECF244321}">
                <p14:modId xmlns:p14="http://schemas.microsoft.com/office/powerpoint/2010/main" val="1804326192"/>
              </p:ext>
            </p:extLst>
          </p:nvPr>
        </p:nvGraphicFramePr>
        <p:xfrm>
          <a:off x="2919413" y="2926461"/>
          <a:ext cx="3581400" cy="696913"/>
        </p:xfrm>
        <a:graphic>
          <a:graphicData uri="http://schemas.openxmlformats.org/presentationml/2006/ole">
            <mc:AlternateContent xmlns:mc="http://schemas.openxmlformats.org/markup-compatibility/2006">
              <mc:Choice xmlns:v="urn:schemas-microsoft-com:vml" Requires="v">
                <p:oleObj name="Equation" r:id="rId7" imgW="2019240" imgH="393480" progId="Equation.DSMT4">
                  <p:embed/>
                </p:oleObj>
              </mc:Choice>
              <mc:Fallback>
                <p:oleObj name="Equation" r:id="rId7" imgW="2019240" imgH="393480" progId="Equation.DSMT4">
                  <p:embed/>
                  <p:pic>
                    <p:nvPicPr>
                      <p:cNvPr id="6" name="Object 5">
                        <a:extLst>
                          <a:ext uri="{FF2B5EF4-FFF2-40B4-BE49-F238E27FC236}">
                            <a16:creationId xmlns:a16="http://schemas.microsoft.com/office/drawing/2014/main" id="{B7BB5B6F-0A16-42A9-AF67-55B70EB1B5AF}"/>
                          </a:ext>
                        </a:extLst>
                      </p:cNvPr>
                      <p:cNvPicPr/>
                      <p:nvPr/>
                    </p:nvPicPr>
                    <p:blipFill>
                      <a:blip r:embed="rId8"/>
                      <a:stretch>
                        <a:fillRect/>
                      </a:stretch>
                    </p:blipFill>
                    <p:spPr>
                      <a:xfrm>
                        <a:off x="2919413" y="2926461"/>
                        <a:ext cx="3581400" cy="696913"/>
                      </a:xfrm>
                      <a:prstGeom prst="rect">
                        <a:avLst/>
                      </a:prstGeom>
                    </p:spPr>
                  </p:pic>
                </p:oleObj>
              </mc:Fallback>
            </mc:AlternateContent>
          </a:graphicData>
        </a:graphic>
      </p:graphicFrame>
      <p:graphicFrame>
        <p:nvGraphicFramePr>
          <p:cNvPr id="8" name="Object 7">
            <a:extLst>
              <a:ext uri="{FF2B5EF4-FFF2-40B4-BE49-F238E27FC236}">
                <a16:creationId xmlns:a16="http://schemas.microsoft.com/office/drawing/2014/main" id="{CC340ADA-0632-4CBC-B827-6C9EC80A54BF}"/>
              </a:ext>
            </a:extLst>
          </p:cNvPr>
          <p:cNvGraphicFramePr>
            <a:graphicFrameLocks noChangeAspect="1"/>
          </p:cNvGraphicFramePr>
          <p:nvPr>
            <p:extLst>
              <p:ext uri="{D42A27DB-BD31-4B8C-83A1-F6EECF244321}">
                <p14:modId xmlns:p14="http://schemas.microsoft.com/office/powerpoint/2010/main" val="503807407"/>
              </p:ext>
            </p:extLst>
          </p:nvPr>
        </p:nvGraphicFramePr>
        <p:xfrm>
          <a:off x="1920875" y="4430713"/>
          <a:ext cx="2746375" cy="768350"/>
        </p:xfrm>
        <a:graphic>
          <a:graphicData uri="http://schemas.openxmlformats.org/presentationml/2006/ole">
            <mc:AlternateContent xmlns:mc="http://schemas.openxmlformats.org/markup-compatibility/2006">
              <mc:Choice xmlns:v="urn:schemas-microsoft-com:vml" Requires="v">
                <p:oleObj name="Equation" r:id="rId9" imgW="1549080" imgH="431640" progId="Equation.DSMT4">
                  <p:embed/>
                </p:oleObj>
              </mc:Choice>
              <mc:Fallback>
                <p:oleObj name="Equation" r:id="rId9" imgW="1549080" imgH="431640" progId="Equation.DSMT4">
                  <p:embed/>
                  <p:pic>
                    <p:nvPicPr>
                      <p:cNvPr id="6" name="Object 5">
                        <a:extLst>
                          <a:ext uri="{FF2B5EF4-FFF2-40B4-BE49-F238E27FC236}">
                            <a16:creationId xmlns:a16="http://schemas.microsoft.com/office/drawing/2014/main" id="{B7BB5B6F-0A16-42A9-AF67-55B70EB1B5AF}"/>
                          </a:ext>
                        </a:extLst>
                      </p:cNvPr>
                      <p:cNvPicPr/>
                      <p:nvPr/>
                    </p:nvPicPr>
                    <p:blipFill>
                      <a:blip r:embed="rId10"/>
                      <a:stretch>
                        <a:fillRect/>
                      </a:stretch>
                    </p:blipFill>
                    <p:spPr>
                      <a:xfrm>
                        <a:off x="1920875" y="4430713"/>
                        <a:ext cx="2746375" cy="768350"/>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id="{2F8AE8D5-6226-4A05-B20C-2E56390A8A5E}"/>
              </a:ext>
            </a:extLst>
          </p:cNvPr>
          <p:cNvGraphicFramePr>
            <a:graphicFrameLocks noChangeAspect="1"/>
          </p:cNvGraphicFramePr>
          <p:nvPr>
            <p:extLst>
              <p:ext uri="{D42A27DB-BD31-4B8C-83A1-F6EECF244321}">
                <p14:modId xmlns:p14="http://schemas.microsoft.com/office/powerpoint/2010/main" val="3122426403"/>
              </p:ext>
            </p:extLst>
          </p:nvPr>
        </p:nvGraphicFramePr>
        <p:xfrm>
          <a:off x="6037263" y="4432300"/>
          <a:ext cx="1125537" cy="765175"/>
        </p:xfrm>
        <a:graphic>
          <a:graphicData uri="http://schemas.openxmlformats.org/presentationml/2006/ole">
            <mc:AlternateContent xmlns:mc="http://schemas.openxmlformats.org/markup-compatibility/2006">
              <mc:Choice xmlns:v="urn:schemas-microsoft-com:vml" Requires="v">
                <p:oleObj name="Equation" r:id="rId11" imgW="634680" imgH="431640" progId="Equation.DSMT4">
                  <p:embed/>
                </p:oleObj>
              </mc:Choice>
              <mc:Fallback>
                <p:oleObj name="Equation" r:id="rId11" imgW="634680" imgH="431640" progId="Equation.DSMT4">
                  <p:embed/>
                  <p:pic>
                    <p:nvPicPr>
                      <p:cNvPr id="8" name="Object 7">
                        <a:extLst>
                          <a:ext uri="{FF2B5EF4-FFF2-40B4-BE49-F238E27FC236}">
                            <a16:creationId xmlns:a16="http://schemas.microsoft.com/office/drawing/2014/main" id="{CC340ADA-0632-4CBC-B827-6C9EC80A54BF}"/>
                          </a:ext>
                        </a:extLst>
                      </p:cNvPr>
                      <p:cNvPicPr/>
                      <p:nvPr/>
                    </p:nvPicPr>
                    <p:blipFill>
                      <a:blip r:embed="rId12"/>
                      <a:stretch>
                        <a:fillRect/>
                      </a:stretch>
                    </p:blipFill>
                    <p:spPr>
                      <a:xfrm>
                        <a:off x="6037263" y="4432300"/>
                        <a:ext cx="1125537" cy="765175"/>
                      </a:xfrm>
                      <a:prstGeom prst="rect">
                        <a:avLst/>
                      </a:prstGeom>
                    </p:spPr>
                  </p:pic>
                </p:oleObj>
              </mc:Fallback>
            </mc:AlternateContent>
          </a:graphicData>
        </a:graphic>
      </p:graphicFrame>
      <p:pic>
        <p:nvPicPr>
          <p:cNvPr id="11" name="Audio 10">
            <a:hlinkClick r:id="" action="ppaction://media"/>
            <a:extLst>
              <a:ext uri="{FF2B5EF4-FFF2-40B4-BE49-F238E27FC236}">
                <a16:creationId xmlns:a16="http://schemas.microsoft.com/office/drawing/2014/main" id="{23677ED5-C7D6-472A-9356-8C2FCA48073C}"/>
              </a:ext>
            </a:extLst>
          </p:cNvPr>
          <p:cNvPicPr>
            <a:picLocks noChangeAspect="1"/>
          </p:cNvPicPr>
          <p:nvPr>
            <a:audioFile r:link="rId3"/>
            <p:extLst>
              <p:ext uri="{DAA4B4D4-6D71-4841-9C94-3DE7FCFB9230}">
                <p14:media xmlns:p14="http://schemas.microsoft.com/office/powerpoint/2010/main" r:embed="rId2"/>
              </p:ext>
            </p:extLst>
          </p:nvPr>
        </p:nvPicPr>
        <p:blipFill>
          <a:blip r:embed="rId13"/>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936566707"/>
      </p:ext>
    </p:extLst>
  </p:cSld>
  <p:clrMapOvr>
    <a:masterClrMapping/>
  </p:clrMapOvr>
  <mc:AlternateContent xmlns:mc="http://schemas.openxmlformats.org/markup-compatibility/2006">
    <mc:Choice xmlns:p14="http://schemas.microsoft.com/office/powerpoint/2010/main" Requires="p14">
      <p:transition spd="slow" p14:dur="2000" advTm="50974"/>
    </mc:Choice>
    <mc:Fallback>
      <p:transition spd="slow" advTm="509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11"/>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Analytic equations</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a:xfrm>
            <a:off x="457199" y="1600200"/>
            <a:ext cx="8460297" cy="4525963"/>
          </a:xfrm>
        </p:spPr>
        <p:txBody>
          <a:bodyPr>
            <a:noAutofit/>
          </a:bodyPr>
          <a:lstStyle/>
          <a:p>
            <a:r>
              <a:rPr lang="en-US" dirty="0"/>
              <a:t>In this section, we will look at:</a:t>
            </a:r>
          </a:p>
          <a:p>
            <a:pPr lvl="1"/>
            <a:r>
              <a:rPr lang="en-US" dirty="0"/>
              <a:t>Approximating solutions to problems involving ordinary differential equations</a:t>
            </a:r>
          </a:p>
          <a:p>
            <a:pPr lvl="1"/>
            <a:r>
              <a:rPr lang="en-US" dirty="0"/>
              <a:t>Approximating solutions to problems involving partial differential equations</a:t>
            </a:r>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Approximating solutions to analytic equations</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7</a:t>
            </a:fld>
            <a:endParaRPr lang="en-CA"/>
          </a:p>
        </p:txBody>
      </p:sp>
      <p:pic>
        <p:nvPicPr>
          <p:cNvPr id="8" name="Audio 7">
            <a:hlinkClick r:id="" action="ppaction://media"/>
            <a:extLst>
              <a:ext uri="{FF2B5EF4-FFF2-40B4-BE49-F238E27FC236}">
                <a16:creationId xmlns:a16="http://schemas.microsoft.com/office/drawing/2014/main" id="{AE08FD9A-E534-4EA8-B1CE-53A760B1D6DA}"/>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013236536"/>
      </p:ext>
    </p:extLst>
  </p:cSld>
  <p:clrMapOvr>
    <a:masterClrMapping/>
  </p:clrMapOvr>
  <mc:AlternateContent xmlns:mc="http://schemas.openxmlformats.org/markup-compatibility/2006">
    <mc:Choice xmlns:p14="http://schemas.microsoft.com/office/powerpoint/2010/main" Requires="p14">
      <p:transition spd="slow" p14:dur="2000" advTm="30286"/>
    </mc:Choice>
    <mc:Fallback>
      <p:transition spd="slow" advTm="302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Approach</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a:xfrm>
            <a:off x="457199" y="1600200"/>
            <a:ext cx="8460297" cy="4525963"/>
          </a:xfrm>
        </p:spPr>
        <p:txBody>
          <a:bodyPr>
            <a:noAutofit/>
          </a:bodyPr>
          <a:lstStyle/>
          <a:p>
            <a:r>
              <a:rPr lang="en-US" dirty="0"/>
              <a:t>In each case, we will be attempting to approximate a</a:t>
            </a:r>
            <a:br>
              <a:rPr lang="en-US" dirty="0"/>
            </a:br>
            <a:r>
              <a:rPr lang="en-US" dirty="0"/>
              <a:t>continuous and differentiable function</a:t>
            </a:r>
          </a:p>
          <a:p>
            <a:pPr lvl="1"/>
            <a:r>
              <a:rPr lang="en-US" dirty="0"/>
              <a:t>We cannot approximate such a function everywhere</a:t>
            </a:r>
          </a:p>
          <a:p>
            <a:pPr lvl="1"/>
            <a:r>
              <a:rPr lang="en-US" dirty="0"/>
              <a:t>Instead, we will, for example, approximate the function</a:t>
            </a:r>
            <a:br>
              <a:rPr lang="en-US" dirty="0"/>
            </a:br>
            <a:r>
              <a:rPr lang="en-US" dirty="0"/>
              <a:t>at specific points and we can interpolate values in between</a:t>
            </a:r>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Approximating solutions to analytic equations</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8</a:t>
            </a:fld>
            <a:endParaRPr lang="en-CA"/>
          </a:p>
        </p:txBody>
      </p:sp>
      <p:pic>
        <p:nvPicPr>
          <p:cNvPr id="9" name="Audio 8">
            <a:hlinkClick r:id="" action="ppaction://media"/>
            <a:extLst>
              <a:ext uri="{FF2B5EF4-FFF2-40B4-BE49-F238E27FC236}">
                <a16:creationId xmlns:a16="http://schemas.microsoft.com/office/drawing/2014/main" id="{8D1D9742-A9CB-4D17-8E52-825B79655B6B}"/>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832698158"/>
      </p:ext>
    </p:extLst>
  </p:cSld>
  <p:clrMapOvr>
    <a:masterClrMapping/>
  </p:clrMapOvr>
  <mc:AlternateContent xmlns:mc="http://schemas.openxmlformats.org/markup-compatibility/2006">
    <mc:Choice xmlns:p14="http://schemas.microsoft.com/office/powerpoint/2010/main" Requires="p14">
      <p:transition spd="slow" p14:dur="2000" advTm="26385"/>
    </mc:Choice>
    <mc:Fallback>
      <p:transition spd="slow" advTm="263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9"/>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Approach</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a:xfrm>
            <a:off x="457199" y="1600200"/>
            <a:ext cx="8460297" cy="4525963"/>
          </a:xfrm>
        </p:spPr>
        <p:txBody>
          <a:bodyPr>
            <a:noAutofit/>
          </a:bodyPr>
          <a:lstStyle/>
          <a:p>
            <a:r>
              <a:rPr lang="en-US" dirty="0"/>
              <a:t>For example, if we are finding a function of one variable </a:t>
            </a:r>
            <a:r>
              <a:rPr lang="en-US" i="1" dirty="0">
                <a:latin typeface="Times New Roman" panose="02020603050405020304" pitchFamily="18" charset="0"/>
              </a:rPr>
              <a:t>y</a:t>
            </a:r>
            <a:r>
              <a:rPr lang="en-US" dirty="0">
                <a:latin typeface="Times New Roman" panose="02020603050405020304" pitchFamily="18" charset="0"/>
              </a:rPr>
              <a:t>(</a:t>
            </a:r>
            <a:r>
              <a:rPr lang="en-US" i="1" dirty="0">
                <a:latin typeface="Times New Roman" panose="02020603050405020304" pitchFamily="18" charset="0"/>
              </a:rPr>
              <a:t>t</a:t>
            </a:r>
            <a:r>
              <a:rPr lang="en-US" dirty="0">
                <a:latin typeface="Times New Roman" panose="02020603050405020304" pitchFamily="18" charset="0"/>
              </a:rPr>
              <a:t>)</a:t>
            </a:r>
            <a:r>
              <a:rPr lang="en-US" dirty="0"/>
              <a:t>,</a:t>
            </a:r>
            <a:br>
              <a:rPr lang="en-US" dirty="0"/>
            </a:br>
            <a:r>
              <a:rPr lang="en-US" dirty="0"/>
              <a:t>	we will approximate the function at points </a:t>
            </a:r>
            <a:r>
              <a:rPr lang="en-US" i="1" dirty="0" err="1">
                <a:latin typeface="Times New Roman" panose="02020603050405020304" pitchFamily="18" charset="0"/>
              </a:rPr>
              <a:t>t</a:t>
            </a:r>
            <a:r>
              <a:rPr lang="en-US" i="1" baseline="-25000" dirty="0" err="1">
                <a:latin typeface="Times New Roman" panose="02020603050405020304" pitchFamily="18" charset="0"/>
              </a:rPr>
              <a:t>k</a:t>
            </a:r>
            <a:r>
              <a:rPr lang="en-US" dirty="0"/>
              <a:t> and </a:t>
            </a:r>
            <a:br>
              <a:rPr lang="en-US" dirty="0"/>
            </a:br>
            <a:r>
              <a:rPr lang="en-US" dirty="0"/>
              <a:t>	find approximations </a:t>
            </a:r>
            <a:r>
              <a:rPr lang="en-US" i="1" dirty="0" err="1">
                <a:latin typeface="Times New Roman" panose="02020603050405020304" pitchFamily="18" charset="0"/>
              </a:rPr>
              <a:t>y</a:t>
            </a:r>
            <a:r>
              <a:rPr lang="en-US" i="1" baseline="-25000" dirty="0" err="1">
                <a:latin typeface="Times New Roman" panose="02020603050405020304" pitchFamily="18" charset="0"/>
              </a:rPr>
              <a:t>k</a:t>
            </a:r>
            <a:r>
              <a:rPr lang="en-US" dirty="0">
                <a:latin typeface="Times New Roman" panose="02020603050405020304" pitchFamily="18" charset="0"/>
              </a:rPr>
              <a:t> ≈ </a:t>
            </a:r>
            <a:r>
              <a:rPr lang="en-US" i="1" dirty="0">
                <a:latin typeface="Times New Roman" panose="02020603050405020304" pitchFamily="18" charset="0"/>
              </a:rPr>
              <a:t>y</a:t>
            </a:r>
            <a:r>
              <a:rPr lang="en-US" dirty="0">
                <a:latin typeface="Times New Roman" panose="02020603050405020304" pitchFamily="18" charset="0"/>
              </a:rPr>
              <a:t>(</a:t>
            </a:r>
            <a:r>
              <a:rPr lang="en-US" i="1" dirty="0" err="1">
                <a:latin typeface="Times New Roman" panose="02020603050405020304" pitchFamily="18" charset="0"/>
              </a:rPr>
              <a:t>t</a:t>
            </a:r>
            <a:r>
              <a:rPr lang="en-US" i="1" baseline="-25000" dirty="0" err="1">
                <a:latin typeface="Times New Roman" panose="02020603050405020304" pitchFamily="18" charset="0"/>
              </a:rPr>
              <a:t>k</a:t>
            </a:r>
            <a:r>
              <a:rPr lang="en-US" dirty="0">
                <a:latin typeface="Times New Roman" panose="02020603050405020304" pitchFamily="18" charset="0"/>
              </a:rPr>
              <a:t>)</a:t>
            </a:r>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Approximating solutions to analytic equations</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9</a:t>
            </a:fld>
            <a:endParaRPr lang="en-CA"/>
          </a:p>
        </p:txBody>
      </p:sp>
      <p:pic>
        <p:nvPicPr>
          <p:cNvPr id="7" name="Picture 6">
            <a:extLst>
              <a:ext uri="{FF2B5EF4-FFF2-40B4-BE49-F238E27FC236}">
                <a16:creationId xmlns:a16="http://schemas.microsoft.com/office/drawing/2014/main" id="{33EE32D0-1272-48DD-BBFE-CE6A72269200}"/>
              </a:ext>
            </a:extLst>
          </p:cNvPr>
          <p:cNvPicPr>
            <a:picLocks noChangeAspect="1"/>
          </p:cNvPicPr>
          <p:nvPr/>
        </p:nvPicPr>
        <p:blipFill>
          <a:blip r:embed="rId5"/>
          <a:stretch>
            <a:fillRect/>
          </a:stretch>
        </p:blipFill>
        <p:spPr>
          <a:xfrm>
            <a:off x="1285875" y="2983707"/>
            <a:ext cx="6267450" cy="3257550"/>
          </a:xfrm>
          <a:prstGeom prst="rect">
            <a:avLst/>
          </a:prstGeom>
        </p:spPr>
      </p:pic>
      <p:sp>
        <p:nvSpPr>
          <p:cNvPr id="9" name="TextBox 8">
            <a:extLst>
              <a:ext uri="{FF2B5EF4-FFF2-40B4-BE49-F238E27FC236}">
                <a16:creationId xmlns:a16="http://schemas.microsoft.com/office/drawing/2014/main" id="{EDE66C60-8FC5-4954-8E8D-46C4EF0CEFE2}"/>
              </a:ext>
            </a:extLst>
          </p:cNvPr>
          <p:cNvSpPr txBox="1"/>
          <p:nvPr/>
        </p:nvSpPr>
        <p:spPr>
          <a:xfrm>
            <a:off x="4687347" y="5257800"/>
            <a:ext cx="375047" cy="369332"/>
          </a:xfrm>
          <a:prstGeom prst="rect">
            <a:avLst/>
          </a:prstGeom>
          <a:noFill/>
        </p:spPr>
        <p:txBody>
          <a:bodyPr wrap="square">
            <a:spAutoFit/>
          </a:bodyPr>
          <a:lstStyle/>
          <a:p>
            <a:r>
              <a:rPr lang="en-US" i="1" dirty="0">
                <a:latin typeface="Times New Roman" panose="02020603050405020304" pitchFamily="18" charset="0"/>
                <a:cs typeface="Times New Roman" panose="02020603050405020304" pitchFamily="18" charset="0"/>
              </a:rPr>
              <a:t>t</a:t>
            </a:r>
          </a:p>
        </p:txBody>
      </p:sp>
      <p:pic>
        <p:nvPicPr>
          <p:cNvPr id="6" name="Audio 5">
            <a:hlinkClick r:id="" action="ppaction://media"/>
            <a:extLst>
              <a:ext uri="{FF2B5EF4-FFF2-40B4-BE49-F238E27FC236}">
                <a16:creationId xmlns:a16="http://schemas.microsoft.com/office/drawing/2014/main" id="{06EAF640-E509-4E92-AE35-4EB87E5E25A8}"/>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423487371"/>
      </p:ext>
    </p:extLst>
  </p:cSld>
  <p:clrMapOvr>
    <a:masterClrMapping/>
  </p:clrMapOvr>
  <mc:AlternateContent xmlns:mc="http://schemas.openxmlformats.org/markup-compatibility/2006">
    <mc:Choice xmlns:p14="http://schemas.microsoft.com/office/powerpoint/2010/main" Requires="p14">
      <p:transition spd="slow" p14:dur="2000" advTm="31633"/>
    </mc:Choice>
    <mc:Fallback>
      <p:transition spd="slow" advTm="316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5.9|8.9"/>
</p:tagLst>
</file>

<file path=ppt/tags/tag2.xml><?xml version="1.0" encoding="utf-8"?>
<p:tagLst xmlns:a="http://schemas.openxmlformats.org/drawingml/2006/main" xmlns:r="http://schemas.openxmlformats.org/officeDocument/2006/relationships" xmlns:p="http://schemas.openxmlformats.org/presentationml/2006/main">
  <p:tag name="TIMING" val="|12.1|2.7|11.8|11.1|18.2|3.4"/>
</p:tagLst>
</file>

<file path=ppt/tags/tag3.xml><?xml version="1.0" encoding="utf-8"?>
<p:tagLst xmlns:a="http://schemas.openxmlformats.org/drawingml/2006/main" xmlns:r="http://schemas.openxmlformats.org/officeDocument/2006/relationships" xmlns:p="http://schemas.openxmlformats.org/presentationml/2006/main">
  <p:tag name="TIMING" val="|25.9|7.3|12.4|5.8|12.1"/>
</p:tagLst>
</file>

<file path=ppt/tags/tag4.xml><?xml version="1.0" encoding="utf-8"?>
<p:tagLst xmlns:a="http://schemas.openxmlformats.org/drawingml/2006/main" xmlns:r="http://schemas.openxmlformats.org/officeDocument/2006/relationships" xmlns:p="http://schemas.openxmlformats.org/presentationml/2006/main">
  <p:tag name="TIMING" val="|13.4|5.7|8.3|7.6|6.3"/>
</p:tagLst>
</file>

<file path=ppt/tags/tag5.xml><?xml version="1.0" encoding="utf-8"?>
<p:tagLst xmlns:a="http://schemas.openxmlformats.org/drawingml/2006/main" xmlns:r="http://schemas.openxmlformats.org/officeDocument/2006/relationships" xmlns:p="http://schemas.openxmlformats.org/presentationml/2006/main">
  <p:tag name="TIMING" val="|68|10.3|10.3"/>
</p:tagLst>
</file>

<file path=ppt/tags/tag6.xml><?xml version="1.0" encoding="utf-8"?>
<p:tagLst xmlns:a="http://schemas.openxmlformats.org/drawingml/2006/main" xmlns:r="http://schemas.openxmlformats.org/officeDocument/2006/relationships" xmlns:p="http://schemas.openxmlformats.org/presentationml/2006/main">
  <p:tag name="TIMING" val="|10.2"/>
</p:tagLst>
</file>

<file path=ppt/tags/tag7.xml><?xml version="1.0" encoding="utf-8"?>
<p:tagLst xmlns:a="http://schemas.openxmlformats.org/drawingml/2006/main" xmlns:r="http://schemas.openxmlformats.org/officeDocument/2006/relationships" xmlns:p="http://schemas.openxmlformats.org/presentationml/2006/main">
  <p:tag name="TIMING" val="|68|10.3|10.3"/>
</p:tagLst>
</file>

<file path=ppt/tags/tag8.xml><?xml version="1.0" encoding="utf-8"?>
<p:tagLst xmlns:a="http://schemas.openxmlformats.org/drawingml/2006/main" xmlns:r="http://schemas.openxmlformats.org/officeDocument/2006/relationships" xmlns:p="http://schemas.openxmlformats.org/presentationml/2006/main">
  <p:tag name="TIMING" val="|68|10.3|10.3"/>
</p:tagLst>
</file>

<file path=ppt/tags/tag9.xml><?xml version="1.0" encoding="utf-8"?>
<p:tagLst xmlns:a="http://schemas.openxmlformats.org/drawingml/2006/main" xmlns:r="http://schemas.openxmlformats.org/officeDocument/2006/relationships" xmlns:p="http://schemas.openxmlformats.org/presentationml/2006/main">
  <p:tag name="TIMING" val="|32.9"/>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98154</TotalTime>
  <Words>804</Words>
  <Application>Microsoft Office PowerPoint</Application>
  <PresentationFormat>On-screen Show (4:3)</PresentationFormat>
  <Paragraphs>120</Paragraphs>
  <Slides>15</Slides>
  <Notes>0</Notes>
  <HiddenSlides>0</HiddenSlides>
  <MMClips>15</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15</vt:i4>
      </vt:variant>
    </vt:vector>
  </HeadingPairs>
  <TitlesOfParts>
    <vt:vector size="25" baseType="lpstr">
      <vt:lpstr>Arial</vt:lpstr>
      <vt:lpstr>Bookman Old Style</vt:lpstr>
      <vt:lpstr>Calibri</vt:lpstr>
      <vt:lpstr>Cambria</vt:lpstr>
      <vt:lpstr>Consolas</vt:lpstr>
      <vt:lpstr>Constantia</vt:lpstr>
      <vt:lpstr>Georgia</vt:lpstr>
      <vt:lpstr>Times New Roman</vt:lpstr>
      <vt:lpstr>Office Theme</vt:lpstr>
      <vt:lpstr>MathType 6.0 Equation</vt:lpstr>
      <vt:lpstr>Approximating the solution to analytic equations</vt:lpstr>
      <vt:lpstr>Introduction</vt:lpstr>
      <vt:lpstr>Analytic equations</vt:lpstr>
      <vt:lpstr>Differential equations</vt:lpstr>
      <vt:lpstr>Analytic equations</vt:lpstr>
      <vt:lpstr>Tools</vt:lpstr>
      <vt:lpstr>Analytic equations</vt:lpstr>
      <vt:lpstr>Approach</vt:lpstr>
      <vt:lpstr>Approach</vt:lpstr>
      <vt:lpstr>Approach</vt:lpstr>
      <vt:lpstr>Summary</vt:lpstr>
      <vt:lpstr>References</vt:lpstr>
      <vt:lpstr>Acknowledgments</vt:lpstr>
      <vt:lpstr>Colophon </vt:lpstr>
      <vt:lpstr>Disclaimer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Douglas Wilhelm Harder</dc:creator>
  <cp:lastModifiedBy>Douglas Harder</cp:lastModifiedBy>
  <cp:revision>1679</cp:revision>
  <dcterms:created xsi:type="dcterms:W3CDTF">2020-04-30T19:27:29Z</dcterms:created>
  <dcterms:modified xsi:type="dcterms:W3CDTF">2021-03-07T22:04:02Z</dcterms:modified>
</cp:coreProperties>
</file>